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44" r:id="rId2"/>
    <p:sldId id="345" r:id="rId3"/>
    <p:sldId id="346" r:id="rId4"/>
    <p:sldId id="279" r:id="rId5"/>
    <p:sldId id="280" r:id="rId6"/>
    <p:sldId id="281" r:id="rId7"/>
    <p:sldId id="282" r:id="rId8"/>
    <p:sldId id="284" r:id="rId9"/>
    <p:sldId id="285" r:id="rId10"/>
    <p:sldId id="286" r:id="rId11"/>
    <p:sldId id="367" r:id="rId12"/>
    <p:sldId id="371" r:id="rId13"/>
    <p:sldId id="368" r:id="rId14"/>
    <p:sldId id="369" r:id="rId15"/>
    <p:sldId id="370" r:id="rId16"/>
    <p:sldId id="318" r:id="rId17"/>
    <p:sldId id="315" r:id="rId18"/>
    <p:sldId id="317" r:id="rId19"/>
    <p:sldId id="316" r:id="rId20"/>
    <p:sldId id="319" r:id="rId21"/>
    <p:sldId id="322" r:id="rId22"/>
    <p:sldId id="323" r:id="rId23"/>
    <p:sldId id="325" r:id="rId24"/>
    <p:sldId id="326" r:id="rId25"/>
    <p:sldId id="327" r:id="rId26"/>
    <p:sldId id="337" r:id="rId27"/>
    <p:sldId id="338" r:id="rId28"/>
    <p:sldId id="339" r:id="rId29"/>
    <p:sldId id="340" r:id="rId30"/>
    <p:sldId id="320" r:id="rId31"/>
    <p:sldId id="341" r:id="rId32"/>
    <p:sldId id="343" r:id="rId33"/>
    <p:sldId id="342" r:id="rId34"/>
    <p:sldId id="372" r:id="rId35"/>
    <p:sldId id="288" r:id="rId36"/>
    <p:sldId id="289" r:id="rId37"/>
    <p:sldId id="292" r:id="rId38"/>
    <p:sldId id="293" r:id="rId39"/>
    <p:sldId id="374" r:id="rId40"/>
    <p:sldId id="376" r:id="rId41"/>
    <p:sldId id="377" r:id="rId42"/>
    <p:sldId id="378" r:id="rId43"/>
    <p:sldId id="379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47" r:id="rId64"/>
    <p:sldId id="348" r:id="rId65"/>
    <p:sldId id="349" r:id="rId66"/>
    <p:sldId id="350" r:id="rId67"/>
    <p:sldId id="380" r:id="rId68"/>
    <p:sldId id="351" r:id="rId69"/>
    <p:sldId id="352" r:id="rId70"/>
    <p:sldId id="353" r:id="rId71"/>
    <p:sldId id="354" r:id="rId72"/>
    <p:sldId id="355" r:id="rId73"/>
    <p:sldId id="360" r:id="rId74"/>
    <p:sldId id="361" r:id="rId75"/>
    <p:sldId id="362" r:id="rId76"/>
    <p:sldId id="363" r:id="rId77"/>
    <p:sldId id="364" r:id="rId78"/>
    <p:sldId id="366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7884C-D78C-40C4-BB08-9476D22C5645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B7886-1941-4899-BCC6-29ED9BA2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94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215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54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686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298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35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233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447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389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5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42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8"/>
            <a:ext cx="12192000" cy="685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801508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 rot="10800000" flipV="1">
            <a:off x="-31747" y="6686550"/>
            <a:ext cx="79642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796280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88550" y="-902"/>
            <a:ext cx="10713937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861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8"/>
            <a:ext cx="12192000" cy="685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4EDAE-6D47-432B-843A-2CE870ABDAC7}" type="datetime1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5668"/>
            <a:ext cx="12192000" cy="68523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9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TextBox 7"/>
          <p:cNvSpPr txBox="1"/>
          <p:nvPr userDrawn="1"/>
        </p:nvSpPr>
        <p:spPr>
          <a:xfrm>
            <a:off x="801508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 rot="10800000" flipV="1">
            <a:off x="-31747" y="6686550"/>
            <a:ext cx="79642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796280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8550" y="-902"/>
            <a:ext cx="10713937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363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920" y="115729"/>
            <a:ext cx="10515600" cy="666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22372"/>
            <a:ext cx="10515600" cy="53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5573-A93D-45D1-B33D-0CD5FBB26675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311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2.png"/><Relationship Id="rId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7.png"/><Relationship Id="rId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10.png"/><Relationship Id="rId7" Type="http://schemas.openxmlformats.org/officeDocument/2006/relationships/image" Target="../media/image42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7" Type="http://schemas.openxmlformats.org/officeDocument/2006/relationships/image" Target="../media/image45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5" Type="http://schemas.openxmlformats.org/officeDocument/2006/relationships/image" Target="../media/image44.png"/><Relationship Id="rId4" Type="http://schemas.openxmlformats.org/officeDocument/2006/relationships/image" Target="../media/image4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70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70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10" Type="http://schemas.openxmlformats.org/officeDocument/2006/relationships/image" Target="../media/image330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051" y="517455"/>
            <a:ext cx="11199223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Machine Learning with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Scikit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-Learn and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TensorFlow</a:t>
            </a: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자원탐사 융합해석을 위한 파이썬 라이브러리를 활용한 머신러닝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69781"/>
            <a:ext cx="9144000" cy="2851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KIGAM, Feb 19-23, 2018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b="1" u="sng" dirty="0"/>
              <a:t>Day 2</a:t>
            </a:r>
          </a:p>
          <a:p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Daeung Yoon (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윤대웅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Hanyang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921" t="21681" r="16729" b="64644"/>
          <a:stretch/>
        </p:blipFill>
        <p:spPr>
          <a:xfrm>
            <a:off x="24786" y="6366872"/>
            <a:ext cx="3773492" cy="4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Gradient Descent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0" y="1610473"/>
            <a:ext cx="8239760" cy="45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8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blipFill>
                <a:blip r:embed="rId2"/>
                <a:stretch>
                  <a:fillRect l="-1604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837902" y="499087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Normal Equation </a:t>
            </a:r>
            <a:r>
              <a:rPr lang="en-US" dirty="0"/>
              <a:t>– </a:t>
            </a:r>
            <a:r>
              <a:rPr lang="en-US" i="1" dirty="0"/>
              <a:t>a closed-form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837902" y="1181495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1 instance:</a:t>
            </a:r>
            <a:endParaRPr lang="en-US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840404" y="235380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</a:t>
            </a:r>
            <a:r>
              <a:rPr lang="en-US" i="1" dirty="0"/>
              <a:t>m</a:t>
            </a:r>
            <a:r>
              <a:rPr lang="en-US" dirty="0"/>
              <a:t> instances: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  <a:blipFill>
                <a:blip r:embed="rId7"/>
                <a:stretch>
                  <a:fillRect t="-3797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l="12232" t="34942" r="55148" b="25190"/>
          <a:stretch/>
        </p:blipFill>
        <p:spPr>
          <a:xfrm>
            <a:off x="6797040" y="929640"/>
            <a:ext cx="4876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blipFill>
                <a:blip r:embed="rId2"/>
                <a:stretch>
                  <a:fillRect l="-1604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837902" y="499087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Normal Equation </a:t>
            </a:r>
            <a:r>
              <a:rPr lang="en-US" dirty="0"/>
              <a:t>– </a:t>
            </a:r>
            <a:r>
              <a:rPr lang="en-US" i="1" dirty="0"/>
              <a:t>a closed-form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837902" y="1181495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1 instance:</a:t>
            </a:r>
            <a:endParaRPr lang="en-US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840404" y="235380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</a:t>
            </a:r>
            <a:r>
              <a:rPr lang="en-US" i="1" dirty="0"/>
              <a:t>m</a:t>
            </a:r>
            <a:r>
              <a:rPr lang="en-US" dirty="0"/>
              <a:t> instances: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  <a:blipFill>
                <a:blip r:embed="rId7"/>
                <a:stretch>
                  <a:fillRect t="-3797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l="12232" t="34942" r="55148" b="25190"/>
          <a:stretch/>
        </p:blipFill>
        <p:spPr>
          <a:xfrm>
            <a:off x="6797040" y="929640"/>
            <a:ext cx="4876800" cy="3352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7789843" y="4369021"/>
                <a:ext cx="2905051" cy="311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843" y="4369021"/>
                <a:ext cx="2905051" cy="311367"/>
              </a:xfrm>
              <a:prstGeom prst="rect">
                <a:avLst/>
              </a:prstGeom>
              <a:blipFill>
                <a:blip r:embed="rId9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9935439" y="5360206"/>
                <a:ext cx="1854695" cy="575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5439" y="5360206"/>
                <a:ext cx="1854695" cy="5750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7141615" y="5175540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615" y="5175540"/>
                <a:ext cx="1063031" cy="11339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7880181" y="5121038"/>
                <a:ext cx="2710517" cy="11610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181" y="5121038"/>
                <a:ext cx="2710517" cy="11610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7315200" y="2052710"/>
            <a:ext cx="4040777" cy="14471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56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blipFill>
                <a:blip r:embed="rId2"/>
                <a:stretch>
                  <a:fillRect l="-1604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837902" y="499087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Normal Equation </a:t>
            </a:r>
            <a:r>
              <a:rPr lang="en-US" dirty="0"/>
              <a:t>– </a:t>
            </a:r>
            <a:r>
              <a:rPr lang="en-US" i="1" dirty="0"/>
              <a:t>a closed-form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837902" y="1181495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1 instance:</a:t>
            </a:r>
            <a:endParaRPr lang="en-US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840404" y="235380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</a:t>
            </a:r>
            <a:r>
              <a:rPr lang="en-US" i="1" dirty="0"/>
              <a:t>m</a:t>
            </a:r>
            <a:r>
              <a:rPr lang="en-US" dirty="0"/>
              <a:t> instances: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  <a:blipFill>
                <a:blip r:embed="rId7"/>
                <a:stretch>
                  <a:fillRect t="-3797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l="12029" t="34580" r="56167" b="24102"/>
          <a:stretch/>
        </p:blipFill>
        <p:spPr>
          <a:xfrm>
            <a:off x="6766560" y="899161"/>
            <a:ext cx="4754880" cy="34747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7789843" y="4369021"/>
                <a:ext cx="2905051" cy="311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843" y="4369021"/>
                <a:ext cx="2905051" cy="311367"/>
              </a:xfrm>
              <a:prstGeom prst="rect">
                <a:avLst/>
              </a:prstGeom>
              <a:blipFill>
                <a:blip r:embed="rId9"/>
                <a:stretch>
                  <a:fillRect t="-3922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7995640" y="4990874"/>
                <a:ext cx="2710517" cy="13942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640" y="4990874"/>
                <a:ext cx="2710517" cy="13942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10214113" y="5198879"/>
                <a:ext cx="1854695" cy="978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113" y="5198879"/>
                <a:ext cx="1854695" cy="9782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6932609" y="5121038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609" y="5121038"/>
                <a:ext cx="1063031" cy="11339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757229" y="513086"/>
            <a:ext cx="318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Polynomial Regression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8415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blipFill>
                <a:blip r:embed="rId2"/>
                <a:stretch>
                  <a:fillRect l="-1604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837902" y="499087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Normal Equation </a:t>
            </a:r>
            <a:r>
              <a:rPr lang="en-US" dirty="0"/>
              <a:t>– </a:t>
            </a:r>
            <a:r>
              <a:rPr lang="en-US" i="1" dirty="0"/>
              <a:t>a closed-form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837902" y="1181495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1 instance:</a:t>
            </a:r>
            <a:endParaRPr lang="en-US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840404" y="235380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</a:t>
            </a:r>
            <a:r>
              <a:rPr lang="en-US" i="1" dirty="0"/>
              <a:t>m</a:t>
            </a:r>
            <a:r>
              <a:rPr lang="en-US" dirty="0"/>
              <a:t> instances: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  <a:blipFill>
                <a:blip r:embed="rId7"/>
                <a:stretch>
                  <a:fillRect t="-3797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7382768" y="4247699"/>
                <a:ext cx="4278965" cy="313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768" y="4247699"/>
                <a:ext cx="4278965" cy="313163"/>
              </a:xfrm>
              <a:prstGeom prst="rect">
                <a:avLst/>
              </a:prstGeom>
              <a:blipFill>
                <a:blip r:embed="rId8"/>
                <a:stretch>
                  <a:fillRect t="-3922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7264120" y="4923177"/>
                <a:ext cx="3773548" cy="13513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100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100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100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120" y="4923177"/>
                <a:ext cx="3773548" cy="1351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6319737" y="5031925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737" y="5031925"/>
                <a:ext cx="1063031" cy="11339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1"/>
          <a:srcRect l="12436" t="31254" r="55128" b="30408"/>
          <a:stretch/>
        </p:blipFill>
        <p:spPr>
          <a:xfrm>
            <a:off x="6795149" y="793478"/>
            <a:ext cx="4866584" cy="32355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10622148" y="5031925"/>
                <a:ext cx="1854695" cy="1176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100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2148" y="5031925"/>
                <a:ext cx="1854695" cy="11769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7757229" y="391494"/>
            <a:ext cx="318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Polynomial Regression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4574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Underfitting</a:t>
            </a:r>
            <a:r>
              <a:rPr lang="en-US" dirty="0" smtClean="0"/>
              <a:t> &amp; Overfitting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7768045" y="4638090"/>
                <a:ext cx="4278965" cy="624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045" y="4638090"/>
                <a:ext cx="4278965" cy="624530"/>
              </a:xfrm>
              <a:prstGeom prst="rect">
                <a:avLst/>
              </a:prstGeom>
              <a:blipFill>
                <a:blip r:embed="rId2"/>
                <a:stretch>
                  <a:fillRect t="-98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436" t="31255" r="55128" b="27948"/>
          <a:stretch/>
        </p:blipFill>
        <p:spPr>
          <a:xfrm>
            <a:off x="7889965" y="1395004"/>
            <a:ext cx="3623722" cy="25638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2029" t="34580" r="56167" b="24102"/>
          <a:stretch/>
        </p:blipFill>
        <p:spPr>
          <a:xfrm>
            <a:off x="4065189" y="1322893"/>
            <a:ext cx="3607062" cy="26359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4563318" y="4652864"/>
                <a:ext cx="2905051" cy="311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318" y="4652864"/>
                <a:ext cx="2905051" cy="311367"/>
              </a:xfrm>
              <a:prstGeom prst="rect">
                <a:avLst/>
              </a:prstGeom>
              <a:blipFill>
                <a:blip r:embed="rId5"/>
                <a:stretch>
                  <a:fillRect t="-1961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11666" t="27185" r="56166" b="33111"/>
          <a:stretch/>
        </p:blipFill>
        <p:spPr>
          <a:xfrm>
            <a:off x="279399" y="1373216"/>
            <a:ext cx="3674291" cy="25510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804799" y="4638090"/>
                <a:ext cx="2905051" cy="311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99" y="4638090"/>
                <a:ext cx="2905051" cy="311367"/>
              </a:xfrm>
              <a:prstGeom prst="rect">
                <a:avLst/>
              </a:prstGeom>
              <a:blipFill>
                <a:blip r:embed="rId7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126"/>
          <p:cNvSpPr/>
          <p:nvPr/>
        </p:nvSpPr>
        <p:spPr>
          <a:xfrm>
            <a:off x="1530298" y="3940134"/>
            <a:ext cx="1425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Under-fitting</a:t>
            </a:r>
          </a:p>
        </p:txBody>
      </p:sp>
      <p:sp>
        <p:nvSpPr>
          <p:cNvPr id="34" name="직사각형 127"/>
          <p:cNvSpPr/>
          <p:nvPr/>
        </p:nvSpPr>
        <p:spPr>
          <a:xfrm>
            <a:off x="5167557" y="3940134"/>
            <a:ext cx="1985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Appropriate-fitting</a:t>
            </a:r>
          </a:p>
        </p:txBody>
      </p:sp>
      <p:sp>
        <p:nvSpPr>
          <p:cNvPr id="35" name="직사각형 128"/>
          <p:cNvSpPr/>
          <p:nvPr/>
        </p:nvSpPr>
        <p:spPr>
          <a:xfrm>
            <a:off x="9248917" y="394013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Over-fitting</a:t>
            </a:r>
          </a:p>
        </p:txBody>
      </p:sp>
    </p:spTree>
    <p:extLst>
      <p:ext uri="{BB962C8B-B14F-4D97-AF65-F5344CB8AC3E}">
        <p14:creationId xmlns:p14="http://schemas.microsoft.com/office/powerpoint/2010/main" val="401469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4331" y="2096427"/>
            <a:ext cx="2295821" cy="646331"/>
            <a:chOff x="3077558" y="1412777"/>
            <a:chExt cx="2295821" cy="646331"/>
          </a:xfrm>
        </p:grpSpPr>
        <p:sp>
          <p:nvSpPr>
            <p:cNvPr id="5" name="타원 44"/>
            <p:cNvSpPr/>
            <p:nvPr/>
          </p:nvSpPr>
          <p:spPr>
            <a:xfrm>
              <a:off x="4769746" y="1515264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곱셈 기호 45"/>
            <p:cNvSpPr/>
            <p:nvPr/>
          </p:nvSpPr>
          <p:spPr>
            <a:xfrm>
              <a:off x="5021774" y="1467346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43"/>
            <p:cNvSpPr/>
            <p:nvPr/>
          </p:nvSpPr>
          <p:spPr>
            <a:xfrm>
              <a:off x="3077558" y="1412777"/>
              <a:ext cx="22958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  <a:p>
              <a:r>
                <a:rPr lang="en-US" b="1" dirty="0">
                  <a:sym typeface="Wingdings" panose="05000000000000000000" pitchFamily="2" charset="2"/>
                </a:rPr>
                <a:t>Label           : 1  0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74141" y="2987561"/>
            <a:ext cx="3477250" cy="3382623"/>
            <a:chOff x="2655019" y="2390510"/>
            <a:chExt cx="3477250" cy="3382623"/>
          </a:xfrm>
        </p:grpSpPr>
        <p:grpSp>
          <p:nvGrpSpPr>
            <p:cNvPr id="9" name="그룹 44"/>
            <p:cNvGrpSpPr/>
            <p:nvPr/>
          </p:nvGrpSpPr>
          <p:grpSpPr>
            <a:xfrm>
              <a:off x="3077557" y="2390510"/>
              <a:ext cx="3054712" cy="3054713"/>
              <a:chOff x="837680" y="1736812"/>
              <a:chExt cx="1836204" cy="1836204"/>
            </a:xfrm>
          </p:grpSpPr>
          <p:cxnSp>
            <p:nvCxnSpPr>
              <p:cNvPr id="49" name="직선 화살표 연결선 3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3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2"/>
            <p:cNvGrpSpPr/>
            <p:nvPr/>
          </p:nvGrpSpPr>
          <p:grpSpPr>
            <a:xfrm>
              <a:off x="3077556" y="2390510"/>
              <a:ext cx="3054712" cy="3054713"/>
              <a:chOff x="617084" y="1736812"/>
              <a:chExt cx="2160240" cy="2160240"/>
            </a:xfrm>
          </p:grpSpPr>
          <p:grpSp>
            <p:nvGrpSpPr>
              <p:cNvPr id="13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47" name="직선 화살표 연결선 8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9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타원 4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타원 55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타원 56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타원 57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타원 58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타원 59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타원 60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타원 61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타원 62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타원 63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타원 64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타원 65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타원 66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타원 67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곱셈 기호 68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곱셈 기호 69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곱셈 기호 70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곱셈 기호 71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곱셈 기호 74"/>
              <p:cNvSpPr/>
              <p:nvPr/>
            </p:nvSpPr>
            <p:spPr>
              <a:xfrm>
                <a:off x="769853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곱셈 기호 75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곱셈 기호 76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곱셈 기호 77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곱셈 기호 7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곱셈 기호 7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곱셈 기호 8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곱셈 기호 8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곱셈 기호 8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곱셈 기호 8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곱셈 기호 8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곱셈 기호 8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타원 8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곱셈 기호 71"/>
              <p:cNvSpPr/>
              <p:nvPr/>
            </p:nvSpPr>
            <p:spPr>
              <a:xfrm>
                <a:off x="1664293" y="2788419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곱셈 기호 71"/>
              <p:cNvSpPr/>
              <p:nvPr/>
            </p:nvSpPr>
            <p:spPr>
              <a:xfrm>
                <a:off x="1232245" y="270892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655019" y="3561483"/>
              <a:ext cx="4555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05309" y="5311468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413087" y="709825"/>
            <a:ext cx="1102126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Statistical classification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Predicts binary response from a binary predictor for predicting the outcome of a categorical 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85792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4331" y="2096427"/>
            <a:ext cx="2295821" cy="646331"/>
            <a:chOff x="3077558" y="1412777"/>
            <a:chExt cx="2295821" cy="646331"/>
          </a:xfrm>
        </p:grpSpPr>
        <p:sp>
          <p:nvSpPr>
            <p:cNvPr id="5" name="타원 44"/>
            <p:cNvSpPr/>
            <p:nvPr/>
          </p:nvSpPr>
          <p:spPr>
            <a:xfrm>
              <a:off x="4769746" y="1515264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곱셈 기호 45"/>
            <p:cNvSpPr/>
            <p:nvPr/>
          </p:nvSpPr>
          <p:spPr>
            <a:xfrm>
              <a:off x="5021774" y="1467346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43"/>
            <p:cNvSpPr/>
            <p:nvPr/>
          </p:nvSpPr>
          <p:spPr>
            <a:xfrm>
              <a:off x="3077558" y="1412777"/>
              <a:ext cx="22958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  <a:p>
              <a:r>
                <a:rPr lang="en-US" b="1" dirty="0">
                  <a:sym typeface="Wingdings" panose="05000000000000000000" pitchFamily="2" charset="2"/>
                </a:rPr>
                <a:t>Label           : 1  0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74141" y="2987561"/>
            <a:ext cx="3477250" cy="3382623"/>
            <a:chOff x="2655019" y="2390510"/>
            <a:chExt cx="3477250" cy="3382623"/>
          </a:xfrm>
        </p:grpSpPr>
        <p:grpSp>
          <p:nvGrpSpPr>
            <p:cNvPr id="9" name="그룹 44"/>
            <p:cNvGrpSpPr/>
            <p:nvPr/>
          </p:nvGrpSpPr>
          <p:grpSpPr>
            <a:xfrm>
              <a:off x="3077557" y="2390510"/>
              <a:ext cx="3054712" cy="3054713"/>
              <a:chOff x="837680" y="1736812"/>
              <a:chExt cx="1836204" cy="1836204"/>
            </a:xfrm>
          </p:grpSpPr>
          <p:cxnSp>
            <p:nvCxnSpPr>
              <p:cNvPr id="49" name="직선 화살표 연결선 3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3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2"/>
            <p:cNvGrpSpPr/>
            <p:nvPr/>
          </p:nvGrpSpPr>
          <p:grpSpPr>
            <a:xfrm>
              <a:off x="3077556" y="2390510"/>
              <a:ext cx="3054712" cy="3054713"/>
              <a:chOff x="617084" y="1736812"/>
              <a:chExt cx="2160240" cy="2160240"/>
            </a:xfrm>
          </p:grpSpPr>
          <p:grpSp>
            <p:nvGrpSpPr>
              <p:cNvPr id="13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47" name="직선 화살표 연결선 8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9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타원 4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타원 55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타원 56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타원 57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타원 58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타원 59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타원 60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타원 61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타원 62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타원 63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타원 64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타원 65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타원 66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타원 67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곱셈 기호 68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곱셈 기호 69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곱셈 기호 70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곱셈 기호 71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곱셈 기호 74"/>
              <p:cNvSpPr/>
              <p:nvPr/>
            </p:nvSpPr>
            <p:spPr>
              <a:xfrm>
                <a:off x="769853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곱셈 기호 75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곱셈 기호 76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곱셈 기호 77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곱셈 기호 7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곱셈 기호 7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곱셈 기호 8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곱셈 기호 8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곱셈 기호 8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곱셈 기호 8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곱셈 기호 8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곱셈 기호 8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타원 8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곱셈 기호 71"/>
              <p:cNvSpPr/>
              <p:nvPr/>
            </p:nvSpPr>
            <p:spPr>
              <a:xfrm>
                <a:off x="1664293" y="2788419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곱셈 기호 71"/>
              <p:cNvSpPr/>
              <p:nvPr/>
            </p:nvSpPr>
            <p:spPr>
              <a:xfrm>
                <a:off x="1232245" y="270892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655019" y="3561483"/>
              <a:ext cx="4555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05309" y="5311468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</p:grpSp>
      <p:cxnSp>
        <p:nvCxnSpPr>
          <p:cNvPr id="51" name="직선 연결선 120"/>
          <p:cNvCxnSpPr/>
          <p:nvPr/>
        </p:nvCxnSpPr>
        <p:spPr>
          <a:xfrm>
            <a:off x="1793210" y="3347464"/>
            <a:ext cx="2278242" cy="256908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413087" y="709825"/>
            <a:ext cx="1102126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Statistical classification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Predicts binary response from a binary predictor for predicting the outcome of a categorical dependent variable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16800" y="2210043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Logit:</a:t>
            </a:r>
          </a:p>
        </p:txBody>
      </p:sp>
    </p:spTree>
    <p:extLst>
      <p:ext uri="{BB962C8B-B14F-4D97-AF65-F5344CB8AC3E}">
        <p14:creationId xmlns:p14="http://schemas.microsoft.com/office/powerpoint/2010/main" val="10900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4331" y="2096427"/>
            <a:ext cx="2295821" cy="646331"/>
            <a:chOff x="3077558" y="1412777"/>
            <a:chExt cx="2295821" cy="646331"/>
          </a:xfrm>
        </p:grpSpPr>
        <p:sp>
          <p:nvSpPr>
            <p:cNvPr id="5" name="타원 44"/>
            <p:cNvSpPr/>
            <p:nvPr/>
          </p:nvSpPr>
          <p:spPr>
            <a:xfrm>
              <a:off x="4769746" y="1515264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곱셈 기호 45"/>
            <p:cNvSpPr/>
            <p:nvPr/>
          </p:nvSpPr>
          <p:spPr>
            <a:xfrm>
              <a:off x="5021774" y="1467346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43"/>
            <p:cNvSpPr/>
            <p:nvPr/>
          </p:nvSpPr>
          <p:spPr>
            <a:xfrm>
              <a:off x="3077558" y="1412777"/>
              <a:ext cx="22958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  <a:p>
              <a:r>
                <a:rPr lang="en-US" b="1" dirty="0">
                  <a:sym typeface="Wingdings" panose="05000000000000000000" pitchFamily="2" charset="2"/>
                </a:rPr>
                <a:t>Label           : 1  0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74141" y="2987561"/>
            <a:ext cx="3477250" cy="3382623"/>
            <a:chOff x="2655019" y="2390510"/>
            <a:chExt cx="3477250" cy="3382623"/>
          </a:xfrm>
        </p:grpSpPr>
        <p:grpSp>
          <p:nvGrpSpPr>
            <p:cNvPr id="9" name="그룹 44"/>
            <p:cNvGrpSpPr/>
            <p:nvPr/>
          </p:nvGrpSpPr>
          <p:grpSpPr>
            <a:xfrm>
              <a:off x="3077557" y="2390510"/>
              <a:ext cx="3054712" cy="3054713"/>
              <a:chOff x="837680" y="1736812"/>
              <a:chExt cx="1836204" cy="1836204"/>
            </a:xfrm>
          </p:grpSpPr>
          <p:cxnSp>
            <p:nvCxnSpPr>
              <p:cNvPr id="49" name="직선 화살표 연결선 3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3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2"/>
            <p:cNvGrpSpPr/>
            <p:nvPr/>
          </p:nvGrpSpPr>
          <p:grpSpPr>
            <a:xfrm>
              <a:off x="3077556" y="2390510"/>
              <a:ext cx="3054712" cy="3054713"/>
              <a:chOff x="617084" y="1736812"/>
              <a:chExt cx="2160240" cy="2160240"/>
            </a:xfrm>
          </p:grpSpPr>
          <p:grpSp>
            <p:nvGrpSpPr>
              <p:cNvPr id="13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47" name="직선 화살표 연결선 8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9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타원 4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타원 55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타원 56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타원 57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타원 58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타원 59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타원 60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타원 61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타원 62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타원 63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타원 64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타원 65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타원 66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타원 67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곱셈 기호 68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곱셈 기호 69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곱셈 기호 70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곱셈 기호 71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곱셈 기호 74"/>
              <p:cNvSpPr/>
              <p:nvPr/>
            </p:nvSpPr>
            <p:spPr>
              <a:xfrm>
                <a:off x="769853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곱셈 기호 75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곱셈 기호 76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곱셈 기호 77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곱셈 기호 7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곱셈 기호 7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곱셈 기호 8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곱셈 기호 8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곱셈 기호 8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곱셈 기호 8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곱셈 기호 8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곱셈 기호 8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타원 8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곱셈 기호 71"/>
              <p:cNvSpPr/>
              <p:nvPr/>
            </p:nvSpPr>
            <p:spPr>
              <a:xfrm>
                <a:off x="1664293" y="2788419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곱셈 기호 71"/>
              <p:cNvSpPr/>
              <p:nvPr/>
            </p:nvSpPr>
            <p:spPr>
              <a:xfrm>
                <a:off x="1232245" y="270892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655019" y="3561483"/>
              <a:ext cx="4555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05309" y="5311468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</p:grpSp>
      <p:cxnSp>
        <p:nvCxnSpPr>
          <p:cNvPr id="51" name="직선 연결선 120"/>
          <p:cNvCxnSpPr/>
          <p:nvPr/>
        </p:nvCxnSpPr>
        <p:spPr>
          <a:xfrm>
            <a:off x="1793210" y="3347464"/>
            <a:ext cx="2278242" cy="256908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576668" y="2649054"/>
                <a:ext cx="1882758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668" y="2649054"/>
                <a:ext cx="1882758" cy="529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6308187" y="2746446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Hypothesis: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3087" y="709825"/>
            <a:ext cx="1102126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Statistical classification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Predicts binary response from a binary predictor for predicting the outcome of a categorical dependent variable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16800" y="2210043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Logit: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6898439" y="3595418"/>
            <a:ext cx="3198066" cy="2321127"/>
            <a:chOff x="5934792" y="4243333"/>
            <a:chExt cx="3206452" cy="2317533"/>
          </a:xfrm>
        </p:grpSpPr>
        <p:pic>
          <p:nvPicPr>
            <p:cNvPr id="75" name="Picture 74" descr="https://upload.wikimedia.org/wikipedia/commons/thumb/8/88/Logistic-curve.svg/600px-Logistic-curve.sv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8896" y="4531365"/>
              <a:ext cx="3044252" cy="2029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/>
            <p:cNvSpPr txBox="1"/>
            <p:nvPr/>
          </p:nvSpPr>
          <p:spPr>
            <a:xfrm>
              <a:off x="6128300" y="4243333"/>
              <a:ext cx="265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Sigmoid function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934792" y="4243333"/>
              <a:ext cx="3206452" cy="23175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549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4331" y="2096427"/>
            <a:ext cx="2295821" cy="646331"/>
            <a:chOff x="3077558" y="1412777"/>
            <a:chExt cx="2295821" cy="646331"/>
          </a:xfrm>
        </p:grpSpPr>
        <p:sp>
          <p:nvSpPr>
            <p:cNvPr id="5" name="타원 44"/>
            <p:cNvSpPr/>
            <p:nvPr/>
          </p:nvSpPr>
          <p:spPr>
            <a:xfrm>
              <a:off x="4769746" y="1515264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곱셈 기호 45"/>
            <p:cNvSpPr/>
            <p:nvPr/>
          </p:nvSpPr>
          <p:spPr>
            <a:xfrm>
              <a:off x="5021774" y="1467346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43"/>
            <p:cNvSpPr/>
            <p:nvPr/>
          </p:nvSpPr>
          <p:spPr>
            <a:xfrm>
              <a:off x="3077558" y="1412777"/>
              <a:ext cx="22958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  <a:p>
              <a:r>
                <a:rPr lang="en-US" b="1" dirty="0">
                  <a:sym typeface="Wingdings" panose="05000000000000000000" pitchFamily="2" charset="2"/>
                </a:rPr>
                <a:t>Label           : 1  0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74141" y="2987561"/>
            <a:ext cx="3477250" cy="3382623"/>
            <a:chOff x="2655019" y="2390510"/>
            <a:chExt cx="3477250" cy="3382623"/>
          </a:xfrm>
        </p:grpSpPr>
        <p:grpSp>
          <p:nvGrpSpPr>
            <p:cNvPr id="9" name="그룹 44"/>
            <p:cNvGrpSpPr/>
            <p:nvPr/>
          </p:nvGrpSpPr>
          <p:grpSpPr>
            <a:xfrm>
              <a:off x="3077557" y="2390510"/>
              <a:ext cx="3054712" cy="3054713"/>
              <a:chOff x="837680" y="1736812"/>
              <a:chExt cx="1836204" cy="1836204"/>
            </a:xfrm>
          </p:grpSpPr>
          <p:cxnSp>
            <p:nvCxnSpPr>
              <p:cNvPr id="49" name="직선 화살표 연결선 3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3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2"/>
            <p:cNvGrpSpPr/>
            <p:nvPr/>
          </p:nvGrpSpPr>
          <p:grpSpPr>
            <a:xfrm>
              <a:off x="3077556" y="2390510"/>
              <a:ext cx="3054712" cy="3054713"/>
              <a:chOff x="617084" y="1736812"/>
              <a:chExt cx="2160240" cy="2160240"/>
            </a:xfrm>
          </p:grpSpPr>
          <p:grpSp>
            <p:nvGrpSpPr>
              <p:cNvPr id="13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47" name="직선 화살표 연결선 8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9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타원 4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타원 55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타원 56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타원 57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타원 58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타원 59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타원 60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타원 61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타원 62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타원 63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타원 64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타원 65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타원 66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타원 67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곱셈 기호 68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곱셈 기호 69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곱셈 기호 70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곱셈 기호 71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곱셈 기호 74"/>
              <p:cNvSpPr/>
              <p:nvPr/>
            </p:nvSpPr>
            <p:spPr>
              <a:xfrm>
                <a:off x="769853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곱셈 기호 75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곱셈 기호 76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곱셈 기호 77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곱셈 기호 7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곱셈 기호 7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곱셈 기호 8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곱셈 기호 8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곱셈 기호 8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곱셈 기호 8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곱셈 기호 8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곱셈 기호 8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타원 8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곱셈 기호 71"/>
              <p:cNvSpPr/>
              <p:nvPr/>
            </p:nvSpPr>
            <p:spPr>
              <a:xfrm>
                <a:off x="1664293" y="2788419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곱셈 기호 71"/>
              <p:cNvSpPr/>
              <p:nvPr/>
            </p:nvSpPr>
            <p:spPr>
              <a:xfrm>
                <a:off x="1232245" y="270892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655019" y="3561483"/>
              <a:ext cx="4555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05309" y="5311468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</p:grpSp>
      <p:cxnSp>
        <p:nvCxnSpPr>
          <p:cNvPr id="51" name="직선 연결선 120"/>
          <p:cNvCxnSpPr/>
          <p:nvPr/>
        </p:nvCxnSpPr>
        <p:spPr>
          <a:xfrm>
            <a:off x="1793210" y="3347464"/>
            <a:ext cx="2278242" cy="256908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576668" y="2649054"/>
                <a:ext cx="1882758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668" y="2649054"/>
                <a:ext cx="1882758" cy="529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6308187" y="2746446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Hypothesis: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3087" y="709825"/>
            <a:ext cx="1102126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Statistical classification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Predicts binary response from a binary predictor for predicting the outcome of a categorical dependent variable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16800" y="2210043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Logit: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557477" y="3746821"/>
            <a:ext cx="3554296" cy="2044252"/>
            <a:chOff x="4242370" y="2456892"/>
            <a:chExt cx="4902138" cy="2819462"/>
          </a:xfrm>
        </p:grpSpPr>
        <p:sp>
          <p:nvSpPr>
            <p:cNvPr id="58" name="Oval 3"/>
            <p:cNvSpPr/>
            <p:nvPr/>
          </p:nvSpPr>
          <p:spPr>
            <a:xfrm>
              <a:off x="4272554" y="2456892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/>
            <p:cNvSpPr/>
            <p:nvPr/>
          </p:nvSpPr>
          <p:spPr>
            <a:xfrm>
              <a:off x="6760682" y="3518811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0" name="Straight Arrow Connector 59"/>
            <p:cNvCxnSpPr>
              <a:stCxn id="58" idx="6"/>
              <a:endCxn id="59" idx="2"/>
            </p:cNvCxnSpPr>
            <p:nvPr/>
          </p:nvCxnSpPr>
          <p:spPr>
            <a:xfrm>
              <a:off x="5036290" y="2813450"/>
              <a:ext cx="1724392" cy="10619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4453786" y="2595643"/>
              <a:ext cx="1018314" cy="50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1</a:t>
              </a:r>
            </a:p>
          </p:txBody>
        </p:sp>
        <p:sp>
          <p:nvSpPr>
            <p:cNvPr id="62" name="Oval 21"/>
            <p:cNvSpPr/>
            <p:nvPr/>
          </p:nvSpPr>
          <p:spPr>
            <a:xfrm>
              <a:off x="4242370" y="3526566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3" name="Straight Arrow Connector 22"/>
            <p:cNvCxnSpPr>
              <a:stCxn id="62" idx="6"/>
              <a:endCxn id="59" idx="2"/>
            </p:cNvCxnSpPr>
            <p:nvPr/>
          </p:nvCxnSpPr>
          <p:spPr>
            <a:xfrm flipV="1">
              <a:off x="5006106" y="3875369"/>
              <a:ext cx="1754576" cy="7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25"/>
            <p:cNvSpPr/>
            <p:nvPr/>
          </p:nvSpPr>
          <p:spPr>
            <a:xfrm>
              <a:off x="4242370" y="4563239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5" name="Straight Arrow Connector 26"/>
            <p:cNvCxnSpPr>
              <a:stCxn id="64" idx="6"/>
              <a:endCxn id="59" idx="2"/>
            </p:cNvCxnSpPr>
            <p:nvPr/>
          </p:nvCxnSpPr>
          <p:spPr>
            <a:xfrm flipV="1">
              <a:off x="5006106" y="3875369"/>
              <a:ext cx="1754576" cy="10444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5354252" y="2751311"/>
                  <a:ext cx="801925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4252" y="2751311"/>
                  <a:ext cx="801925" cy="551838"/>
                </a:xfrm>
                <a:prstGeom prst="rect">
                  <a:avLst/>
                </a:prstGeom>
                <a:blipFill>
                  <a:blip r:embed="rId4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5138227" y="3414228"/>
                  <a:ext cx="801925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8227" y="3414228"/>
                  <a:ext cx="801925" cy="551838"/>
                </a:xfrm>
                <a:prstGeom prst="rect">
                  <a:avLst/>
                </a:prstGeom>
                <a:blipFill>
                  <a:blip r:embed="rId5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5174231" y="4041069"/>
                  <a:ext cx="801925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231" y="4041069"/>
                  <a:ext cx="801925" cy="551838"/>
                </a:xfrm>
                <a:prstGeom prst="rect">
                  <a:avLst/>
                </a:prstGeom>
                <a:blipFill>
                  <a:blip r:embed="rId6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7998274" y="3606963"/>
                  <a:ext cx="1146234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8274" y="3606963"/>
                  <a:ext cx="1146234" cy="5518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374970" y="3577743"/>
                  <a:ext cx="536481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Rectangl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4970" y="3577743"/>
                  <a:ext cx="536481" cy="551838"/>
                </a:xfrm>
                <a:prstGeom prst="rect">
                  <a:avLst/>
                </a:prstGeom>
                <a:blipFill>
                  <a:blip r:embed="rId8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4373081" y="4625669"/>
                  <a:ext cx="542956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3081" y="4625669"/>
                  <a:ext cx="542956" cy="551838"/>
                </a:xfrm>
                <a:prstGeom prst="rect">
                  <a:avLst/>
                </a:prstGeom>
                <a:blipFill>
                  <a:blip r:embed="rId9"/>
                  <a:stretch>
                    <a:fillRect r="-1563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Arrow Connector 22"/>
            <p:cNvCxnSpPr>
              <a:stCxn id="59" idx="6"/>
            </p:cNvCxnSpPr>
            <p:nvPr/>
          </p:nvCxnSpPr>
          <p:spPr>
            <a:xfrm flipV="1">
              <a:off x="7524418" y="3874586"/>
              <a:ext cx="652447" cy="7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>
              <a:off x="6847840" y="3668384"/>
              <a:ext cx="584200" cy="405776"/>
            </a:xfrm>
            <a:custGeom>
              <a:avLst/>
              <a:gdLst>
                <a:gd name="connsiteX0" fmla="*/ 584200 w 584200"/>
                <a:gd name="connsiteY0" fmla="*/ 0 h 406400"/>
                <a:gd name="connsiteX1" fmla="*/ 365760 w 584200"/>
                <a:gd name="connsiteY1" fmla="*/ 50800 h 406400"/>
                <a:gd name="connsiteX2" fmla="*/ 289560 w 584200"/>
                <a:gd name="connsiteY2" fmla="*/ 228600 h 406400"/>
                <a:gd name="connsiteX3" fmla="*/ 198120 w 584200"/>
                <a:gd name="connsiteY3" fmla="*/ 375920 h 406400"/>
                <a:gd name="connsiteX4" fmla="*/ 0 w 584200"/>
                <a:gd name="connsiteY4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406400">
                  <a:moveTo>
                    <a:pt x="584200" y="0"/>
                  </a:moveTo>
                  <a:cubicBezTo>
                    <a:pt x="499533" y="6350"/>
                    <a:pt x="414866" y="12700"/>
                    <a:pt x="365760" y="50800"/>
                  </a:cubicBezTo>
                  <a:cubicBezTo>
                    <a:pt x="316654" y="88900"/>
                    <a:pt x="317500" y="174413"/>
                    <a:pt x="289560" y="228600"/>
                  </a:cubicBezTo>
                  <a:cubicBezTo>
                    <a:pt x="261620" y="282787"/>
                    <a:pt x="246380" y="346287"/>
                    <a:pt x="198120" y="375920"/>
                  </a:cubicBezTo>
                  <a:cubicBezTo>
                    <a:pt x="149860" y="405553"/>
                    <a:pt x="74930" y="405976"/>
                    <a:pt x="0" y="406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743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2120" y="802123"/>
            <a:ext cx="96787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 </a:t>
            </a:r>
            <a:r>
              <a:rPr lang="ko-KR" altLang="en-US" sz="2000" dirty="0"/>
              <a:t>참고 자료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Hands-On Machine Learning with </a:t>
            </a:r>
            <a:r>
              <a:rPr lang="en-US" sz="2000" dirty="0" err="1"/>
              <a:t>Scikit</a:t>
            </a:r>
            <a:r>
              <a:rPr lang="en-US" sz="2000" dirty="0"/>
              <a:t>-Learn and </a:t>
            </a:r>
            <a:r>
              <a:rPr lang="en-US" sz="2000" dirty="0" err="1"/>
              <a:t>TensorFlow</a:t>
            </a:r>
            <a:r>
              <a:rPr lang="en-US" sz="2000" dirty="0"/>
              <a:t> by </a:t>
            </a:r>
            <a:r>
              <a:rPr lang="en-US" sz="2000" dirty="0" err="1"/>
              <a:t>Aurelien</a:t>
            </a:r>
            <a:r>
              <a:rPr lang="en-US" sz="2000" dirty="0"/>
              <a:t> </a:t>
            </a:r>
            <a:r>
              <a:rPr lang="en-US" sz="2000" dirty="0" err="1"/>
              <a:t>Geron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Introduction to Machine Learning with Python by Andreas Muller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o-KR" altLang="en-US" sz="2000" dirty="0"/>
              <a:t>강의 자료 및 예제코드 다운로드 주소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https://github.com/duyoon/kigam_ml_seminar_2018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9" y="2789432"/>
            <a:ext cx="2974892" cy="35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631772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15599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42431" y="4545175"/>
                <a:ext cx="26304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31" y="4545175"/>
                <a:ext cx="2630464" cy="276999"/>
              </a:xfrm>
              <a:prstGeom prst="rect">
                <a:avLst/>
              </a:prstGeom>
              <a:blipFill>
                <a:blip r:embed="rId2"/>
                <a:stretch>
                  <a:fillRect l="-23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68861" y="4915692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861" y="4915692"/>
                <a:ext cx="1882760" cy="529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42"/>
          <p:cNvGrpSpPr/>
          <p:nvPr/>
        </p:nvGrpSpPr>
        <p:grpSpPr>
          <a:xfrm>
            <a:off x="1755075" y="1680136"/>
            <a:ext cx="2160240" cy="2160240"/>
            <a:chOff x="617084" y="1736812"/>
            <a:chExt cx="2160240" cy="2160240"/>
          </a:xfrm>
        </p:grpSpPr>
        <p:grpSp>
          <p:nvGrpSpPr>
            <p:cNvPr id="9" name="그룹 7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43" name="직선 화살표 연결선 3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타원 8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타원 9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타원 10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타원 11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타원 12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타원 13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타원 14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타원 15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타원 16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타원 17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타원 18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타원 19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타원 20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타원 21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곱셈 기호 22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곱셈 기호 23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곱셈 기호 24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곱셈 기호 25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곱셈 기호 26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곱셈 기호 27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곱셈 기호 28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곱셈 기호 29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곱셈 기호 30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곱셈 기호 31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곱셈 기호 33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곱셈 기호 34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곱셈 기호 35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곱셈 기호 36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곱셈 기호 37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곱셈 기호 38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곱셈 기호 39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곱셈 기호 40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그룹 43"/>
          <p:cNvGrpSpPr/>
          <p:nvPr/>
        </p:nvGrpSpPr>
        <p:grpSpPr>
          <a:xfrm>
            <a:off x="4914280" y="1680136"/>
            <a:ext cx="2160240" cy="2160240"/>
            <a:chOff x="617084" y="1736812"/>
            <a:chExt cx="2160240" cy="2160240"/>
          </a:xfrm>
        </p:grpSpPr>
        <p:grpSp>
          <p:nvGrpSpPr>
            <p:cNvPr id="46" name="그룹 44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80" name="직선 화살표 연결선 79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타원 45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타원 46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타원 47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타원 48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타원 49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타원 50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타원 51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타원 52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타원 53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타원 54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타원 55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타원 56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타원 57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타원 58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곱셈 기호 59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곱셈 기호 60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곱셈 기호 61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곱셈 기호 62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곱셈 기호 63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곱셈 기호 64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곱셈 기호 65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곱셈 기호 66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곱셈 기호 67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곱셈 기호 68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곱셈 기호 70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곱셈 기호 71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곱셈 기호 72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곱셈 기호 73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곱셈 기호 74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곱셈 기호 75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곱셈 기호 76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곱셈 기호 77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8304131" y="1680136"/>
            <a:ext cx="2160240" cy="2160240"/>
            <a:chOff x="617084" y="1736812"/>
            <a:chExt cx="2160240" cy="2160240"/>
          </a:xfrm>
        </p:grpSpPr>
        <p:grpSp>
          <p:nvGrpSpPr>
            <p:cNvPr id="83" name="그룹 82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117" name="직선 화살표 연결선 11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화살표 연결선 11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타원 83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타원 91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곱셈 기호 97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곱셈 기호 98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곱셈 기호 99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곱셈 기호 100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곱셈 기호 101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곱셈 기호 102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곱셈 기호 103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곱셈 기호 104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곱셈 기호 105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곱셈 기호 106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곱셈 기호 108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곱셈 기호 109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곱셈 기호 110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곱셈 기호 111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곱셈 기호 112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곱셈 기호 113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곱셈 기호 114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곱셈 기호 115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타원 116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9" name="직선 연결선 120"/>
          <p:cNvCxnSpPr/>
          <p:nvPr/>
        </p:nvCxnSpPr>
        <p:spPr>
          <a:xfrm>
            <a:off x="1857563" y="1995746"/>
            <a:ext cx="1540020" cy="173661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자유형 124"/>
          <p:cNvSpPr/>
          <p:nvPr/>
        </p:nvSpPr>
        <p:spPr>
          <a:xfrm>
            <a:off x="5124027" y="1447004"/>
            <a:ext cx="2160693" cy="1784773"/>
          </a:xfrm>
          <a:custGeom>
            <a:avLst/>
            <a:gdLst>
              <a:gd name="connsiteX0" fmla="*/ 433493 w 2160693"/>
              <a:gd name="connsiteY0" fmla="*/ 0 h 1784773"/>
              <a:gd name="connsiteX1" fmla="*/ 169333 w 2160693"/>
              <a:gd name="connsiteY1" fmla="*/ 1198880 h 1784773"/>
              <a:gd name="connsiteX2" fmla="*/ 331893 w 2160693"/>
              <a:gd name="connsiteY2" fmla="*/ 1747520 h 1784773"/>
              <a:gd name="connsiteX3" fmla="*/ 2160693 w 2160693"/>
              <a:gd name="connsiteY3" fmla="*/ 1422400 h 178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693" h="1784773">
                <a:moveTo>
                  <a:pt x="433493" y="0"/>
                </a:moveTo>
                <a:cubicBezTo>
                  <a:pt x="309879" y="453813"/>
                  <a:pt x="186266" y="907627"/>
                  <a:pt x="169333" y="1198880"/>
                </a:cubicBezTo>
                <a:cubicBezTo>
                  <a:pt x="152400" y="1490133"/>
                  <a:pt x="0" y="1710267"/>
                  <a:pt x="331893" y="1747520"/>
                </a:cubicBezTo>
                <a:cubicBezTo>
                  <a:pt x="663786" y="1784773"/>
                  <a:pt x="1818640" y="1501987"/>
                  <a:pt x="2160693" y="1422400"/>
                </a:cubicBezTo>
              </a:path>
            </a:pathLst>
          </a:cu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자유형 125"/>
          <p:cNvSpPr/>
          <p:nvPr/>
        </p:nvSpPr>
        <p:spPr>
          <a:xfrm>
            <a:off x="8551088" y="1670524"/>
            <a:ext cx="1801707" cy="1683173"/>
          </a:xfrm>
          <a:custGeom>
            <a:avLst/>
            <a:gdLst>
              <a:gd name="connsiteX0" fmla="*/ 419947 w 1801707"/>
              <a:gd name="connsiteY0" fmla="*/ 0 h 1683173"/>
              <a:gd name="connsiteX1" fmla="*/ 216747 w 1801707"/>
              <a:gd name="connsiteY1" fmla="*/ 762000 h 1683173"/>
              <a:gd name="connsiteX2" fmla="*/ 13547 w 1801707"/>
              <a:gd name="connsiteY2" fmla="*/ 873760 h 1683173"/>
              <a:gd name="connsiteX3" fmla="*/ 135467 w 1801707"/>
              <a:gd name="connsiteY3" fmla="*/ 1107440 h 1683173"/>
              <a:gd name="connsiteX4" fmla="*/ 237067 w 1801707"/>
              <a:gd name="connsiteY4" fmla="*/ 1625600 h 1683173"/>
              <a:gd name="connsiteX5" fmla="*/ 470747 w 1801707"/>
              <a:gd name="connsiteY5" fmla="*/ 1452880 h 1683173"/>
              <a:gd name="connsiteX6" fmla="*/ 328507 w 1801707"/>
              <a:gd name="connsiteY6" fmla="*/ 1219200 h 1683173"/>
              <a:gd name="connsiteX7" fmla="*/ 409787 w 1801707"/>
              <a:gd name="connsiteY7" fmla="*/ 894080 h 1683173"/>
              <a:gd name="connsiteX8" fmla="*/ 673947 w 1801707"/>
              <a:gd name="connsiteY8" fmla="*/ 965200 h 1683173"/>
              <a:gd name="connsiteX9" fmla="*/ 673947 w 1801707"/>
              <a:gd name="connsiteY9" fmla="*/ 1259840 h 1683173"/>
              <a:gd name="connsiteX10" fmla="*/ 643467 w 1801707"/>
              <a:gd name="connsiteY10" fmla="*/ 1503680 h 1683173"/>
              <a:gd name="connsiteX11" fmla="*/ 938107 w 1801707"/>
              <a:gd name="connsiteY11" fmla="*/ 1524000 h 1683173"/>
              <a:gd name="connsiteX12" fmla="*/ 938107 w 1801707"/>
              <a:gd name="connsiteY12" fmla="*/ 1341120 h 1683173"/>
              <a:gd name="connsiteX13" fmla="*/ 775547 w 1801707"/>
              <a:gd name="connsiteY13" fmla="*/ 1168400 h 1683173"/>
              <a:gd name="connsiteX14" fmla="*/ 958427 w 1801707"/>
              <a:gd name="connsiteY14" fmla="*/ 1056640 h 1683173"/>
              <a:gd name="connsiteX15" fmla="*/ 1080347 w 1801707"/>
              <a:gd name="connsiteY15" fmla="*/ 1168400 h 1683173"/>
              <a:gd name="connsiteX16" fmla="*/ 1019387 w 1801707"/>
              <a:gd name="connsiteY16" fmla="*/ 1391920 h 1683173"/>
              <a:gd name="connsiteX17" fmla="*/ 1141307 w 1801707"/>
              <a:gd name="connsiteY17" fmla="*/ 1503680 h 1683173"/>
              <a:gd name="connsiteX18" fmla="*/ 1486747 w 1801707"/>
              <a:gd name="connsiteY18" fmla="*/ 1341120 h 1683173"/>
              <a:gd name="connsiteX19" fmla="*/ 1801707 w 1801707"/>
              <a:gd name="connsiteY19" fmla="*/ 1005840 h 1683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01707" h="1683173">
                <a:moveTo>
                  <a:pt x="419947" y="0"/>
                </a:moveTo>
                <a:cubicBezTo>
                  <a:pt x="352213" y="308186"/>
                  <a:pt x="284480" y="616373"/>
                  <a:pt x="216747" y="762000"/>
                </a:cubicBezTo>
                <a:cubicBezTo>
                  <a:pt x="149014" y="907627"/>
                  <a:pt x="27094" y="816187"/>
                  <a:pt x="13547" y="873760"/>
                </a:cubicBezTo>
                <a:cubicBezTo>
                  <a:pt x="0" y="931333"/>
                  <a:pt x="98214" y="982133"/>
                  <a:pt x="135467" y="1107440"/>
                </a:cubicBezTo>
                <a:cubicBezTo>
                  <a:pt x="172720" y="1232747"/>
                  <a:pt x="181187" y="1568027"/>
                  <a:pt x="237067" y="1625600"/>
                </a:cubicBezTo>
                <a:cubicBezTo>
                  <a:pt x="292947" y="1683173"/>
                  <a:pt x="455507" y="1520613"/>
                  <a:pt x="470747" y="1452880"/>
                </a:cubicBezTo>
                <a:cubicBezTo>
                  <a:pt x="485987" y="1385147"/>
                  <a:pt x="338667" y="1312333"/>
                  <a:pt x="328507" y="1219200"/>
                </a:cubicBezTo>
                <a:cubicBezTo>
                  <a:pt x="318347" y="1126067"/>
                  <a:pt x="352214" y="936413"/>
                  <a:pt x="409787" y="894080"/>
                </a:cubicBezTo>
                <a:cubicBezTo>
                  <a:pt x="467360" y="851747"/>
                  <a:pt x="629920" y="904240"/>
                  <a:pt x="673947" y="965200"/>
                </a:cubicBezTo>
                <a:cubicBezTo>
                  <a:pt x="717974" y="1026160"/>
                  <a:pt x="679027" y="1170093"/>
                  <a:pt x="673947" y="1259840"/>
                </a:cubicBezTo>
                <a:cubicBezTo>
                  <a:pt x="668867" y="1349587"/>
                  <a:pt x="599440" y="1459653"/>
                  <a:pt x="643467" y="1503680"/>
                </a:cubicBezTo>
                <a:cubicBezTo>
                  <a:pt x="687494" y="1547707"/>
                  <a:pt x="889000" y="1551093"/>
                  <a:pt x="938107" y="1524000"/>
                </a:cubicBezTo>
                <a:cubicBezTo>
                  <a:pt x="987214" y="1496907"/>
                  <a:pt x="965200" y="1400387"/>
                  <a:pt x="938107" y="1341120"/>
                </a:cubicBezTo>
                <a:cubicBezTo>
                  <a:pt x="911014" y="1281853"/>
                  <a:pt x="772160" y="1215813"/>
                  <a:pt x="775547" y="1168400"/>
                </a:cubicBezTo>
                <a:cubicBezTo>
                  <a:pt x="778934" y="1120987"/>
                  <a:pt x="907627" y="1056640"/>
                  <a:pt x="958427" y="1056640"/>
                </a:cubicBezTo>
                <a:cubicBezTo>
                  <a:pt x="1009227" y="1056640"/>
                  <a:pt x="1070187" y="1112520"/>
                  <a:pt x="1080347" y="1168400"/>
                </a:cubicBezTo>
                <a:cubicBezTo>
                  <a:pt x="1090507" y="1224280"/>
                  <a:pt x="1009227" y="1336040"/>
                  <a:pt x="1019387" y="1391920"/>
                </a:cubicBezTo>
                <a:cubicBezTo>
                  <a:pt x="1029547" y="1447800"/>
                  <a:pt x="1063414" y="1512147"/>
                  <a:pt x="1141307" y="1503680"/>
                </a:cubicBezTo>
                <a:cubicBezTo>
                  <a:pt x="1219200" y="1495213"/>
                  <a:pt x="1376680" y="1424093"/>
                  <a:pt x="1486747" y="1341120"/>
                </a:cubicBezTo>
                <a:cubicBezTo>
                  <a:pt x="1596814" y="1258147"/>
                  <a:pt x="1801707" y="1005840"/>
                  <a:pt x="1801707" y="1005840"/>
                </a:cubicBezTo>
              </a:path>
            </a:pathLst>
          </a:cu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463980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2647807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8040186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9224013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4593596" y="4548741"/>
                <a:ext cx="2917722" cy="834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96" y="4548741"/>
                <a:ext cx="2917722" cy="834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7811854" y="4583373"/>
                <a:ext cx="2943050" cy="1114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854" y="4583373"/>
                <a:ext cx="2943050" cy="1114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4751530" y="5226339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530" y="5226339"/>
                <a:ext cx="1882760" cy="5296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7954790" y="5525819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0" y="5525819"/>
                <a:ext cx="1882760" cy="5296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타원 131"/>
          <p:cNvSpPr/>
          <p:nvPr/>
        </p:nvSpPr>
        <p:spPr>
          <a:xfrm>
            <a:off x="3405735" y="1189451"/>
            <a:ext cx="203647" cy="203648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곱셈 기호 132"/>
          <p:cNvSpPr/>
          <p:nvPr/>
        </p:nvSpPr>
        <p:spPr>
          <a:xfrm>
            <a:off x="3657763" y="1141533"/>
            <a:ext cx="305471" cy="305471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직사각형 133"/>
          <p:cNvSpPr/>
          <p:nvPr/>
        </p:nvSpPr>
        <p:spPr>
          <a:xfrm>
            <a:off x="1713547" y="1086964"/>
            <a:ext cx="1805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Training Data: </a:t>
            </a:r>
          </a:p>
        </p:txBody>
      </p:sp>
      <p:sp>
        <p:nvSpPr>
          <p:cNvPr id="133" name="직사각형 126"/>
          <p:cNvSpPr/>
          <p:nvPr/>
        </p:nvSpPr>
        <p:spPr>
          <a:xfrm>
            <a:off x="2051816" y="4075296"/>
            <a:ext cx="14540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Under-fitting</a:t>
            </a:r>
          </a:p>
        </p:txBody>
      </p:sp>
      <p:sp>
        <p:nvSpPr>
          <p:cNvPr id="134" name="직사각형 127"/>
          <p:cNvSpPr/>
          <p:nvPr/>
        </p:nvSpPr>
        <p:spPr>
          <a:xfrm>
            <a:off x="4964517" y="4075296"/>
            <a:ext cx="2042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Appropriate-fitting</a:t>
            </a:r>
          </a:p>
        </p:txBody>
      </p:sp>
      <p:sp>
        <p:nvSpPr>
          <p:cNvPr id="135" name="직사각형 128"/>
          <p:cNvSpPr/>
          <p:nvPr/>
        </p:nvSpPr>
        <p:spPr>
          <a:xfrm>
            <a:off x="8727860" y="4075296"/>
            <a:ext cx="13172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Over-fitting</a:t>
            </a:r>
          </a:p>
        </p:txBody>
      </p:sp>
    </p:spTree>
    <p:extLst>
      <p:ext uri="{BB962C8B-B14F-4D97-AF65-F5344CB8AC3E}">
        <p14:creationId xmlns:p14="http://schemas.microsoft.com/office/powerpoint/2010/main" val="27457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631772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15599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42431" y="4545175"/>
                <a:ext cx="26304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31" y="4545175"/>
                <a:ext cx="2630464" cy="276999"/>
              </a:xfrm>
              <a:prstGeom prst="rect">
                <a:avLst/>
              </a:prstGeom>
              <a:blipFill>
                <a:blip r:embed="rId2"/>
                <a:stretch>
                  <a:fillRect l="-23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68861" y="4915692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861" y="4915692"/>
                <a:ext cx="1882760" cy="529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42"/>
          <p:cNvGrpSpPr/>
          <p:nvPr/>
        </p:nvGrpSpPr>
        <p:grpSpPr>
          <a:xfrm>
            <a:off x="1755075" y="1680136"/>
            <a:ext cx="2160240" cy="2160240"/>
            <a:chOff x="617084" y="1736812"/>
            <a:chExt cx="2160240" cy="2160240"/>
          </a:xfrm>
        </p:grpSpPr>
        <p:grpSp>
          <p:nvGrpSpPr>
            <p:cNvPr id="9" name="그룹 7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43" name="직선 화살표 연결선 3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타원 8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타원 9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타원 10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타원 11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타원 12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타원 13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타원 14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타원 15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타원 16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타원 17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타원 18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타원 19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타원 20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타원 21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곱셈 기호 22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곱셈 기호 23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곱셈 기호 24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곱셈 기호 25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곱셈 기호 26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곱셈 기호 27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곱셈 기호 28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곱셈 기호 29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곱셈 기호 30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곱셈 기호 31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곱셈 기호 33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곱셈 기호 34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곱셈 기호 35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곱셈 기호 36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곱셈 기호 37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곱셈 기호 38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곱셈 기호 39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곱셈 기호 40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그룹 43"/>
          <p:cNvGrpSpPr/>
          <p:nvPr/>
        </p:nvGrpSpPr>
        <p:grpSpPr>
          <a:xfrm>
            <a:off x="4914280" y="1680136"/>
            <a:ext cx="2160240" cy="2160240"/>
            <a:chOff x="617084" y="1736812"/>
            <a:chExt cx="2160240" cy="2160240"/>
          </a:xfrm>
        </p:grpSpPr>
        <p:grpSp>
          <p:nvGrpSpPr>
            <p:cNvPr id="46" name="그룹 44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80" name="직선 화살표 연결선 79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타원 45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타원 46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타원 47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타원 48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타원 49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타원 50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타원 51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타원 52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타원 53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타원 54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타원 55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타원 56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타원 57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타원 58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곱셈 기호 59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곱셈 기호 60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곱셈 기호 61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곱셈 기호 62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곱셈 기호 63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곱셈 기호 64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곱셈 기호 65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곱셈 기호 66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곱셈 기호 67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곱셈 기호 68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곱셈 기호 70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곱셈 기호 71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곱셈 기호 72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곱셈 기호 73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곱셈 기호 74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곱셈 기호 75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곱셈 기호 76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곱셈 기호 77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8304131" y="1680136"/>
            <a:ext cx="2160240" cy="2160240"/>
            <a:chOff x="617084" y="1736812"/>
            <a:chExt cx="2160240" cy="2160240"/>
          </a:xfrm>
        </p:grpSpPr>
        <p:grpSp>
          <p:nvGrpSpPr>
            <p:cNvPr id="83" name="그룹 82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117" name="직선 화살표 연결선 11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화살표 연결선 11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타원 83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타원 91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곱셈 기호 97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곱셈 기호 98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곱셈 기호 99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곱셈 기호 100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곱셈 기호 101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곱셈 기호 102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곱셈 기호 103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곱셈 기호 104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곱셈 기호 105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곱셈 기호 106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곱셈 기호 108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곱셈 기호 109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곱셈 기호 110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곱셈 기호 111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곱셈 기호 112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곱셈 기호 113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곱셈 기호 114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곱셈 기호 115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타원 116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9" name="직선 연결선 120"/>
          <p:cNvCxnSpPr/>
          <p:nvPr/>
        </p:nvCxnSpPr>
        <p:spPr>
          <a:xfrm>
            <a:off x="1857563" y="1995746"/>
            <a:ext cx="1540020" cy="173661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자유형 124"/>
          <p:cNvSpPr/>
          <p:nvPr/>
        </p:nvSpPr>
        <p:spPr>
          <a:xfrm>
            <a:off x="5124027" y="1447004"/>
            <a:ext cx="2160693" cy="1784773"/>
          </a:xfrm>
          <a:custGeom>
            <a:avLst/>
            <a:gdLst>
              <a:gd name="connsiteX0" fmla="*/ 433493 w 2160693"/>
              <a:gd name="connsiteY0" fmla="*/ 0 h 1784773"/>
              <a:gd name="connsiteX1" fmla="*/ 169333 w 2160693"/>
              <a:gd name="connsiteY1" fmla="*/ 1198880 h 1784773"/>
              <a:gd name="connsiteX2" fmla="*/ 331893 w 2160693"/>
              <a:gd name="connsiteY2" fmla="*/ 1747520 h 1784773"/>
              <a:gd name="connsiteX3" fmla="*/ 2160693 w 2160693"/>
              <a:gd name="connsiteY3" fmla="*/ 1422400 h 178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693" h="1784773">
                <a:moveTo>
                  <a:pt x="433493" y="0"/>
                </a:moveTo>
                <a:cubicBezTo>
                  <a:pt x="309879" y="453813"/>
                  <a:pt x="186266" y="907627"/>
                  <a:pt x="169333" y="1198880"/>
                </a:cubicBezTo>
                <a:cubicBezTo>
                  <a:pt x="152400" y="1490133"/>
                  <a:pt x="0" y="1710267"/>
                  <a:pt x="331893" y="1747520"/>
                </a:cubicBezTo>
                <a:cubicBezTo>
                  <a:pt x="663786" y="1784773"/>
                  <a:pt x="1818640" y="1501987"/>
                  <a:pt x="2160693" y="1422400"/>
                </a:cubicBezTo>
              </a:path>
            </a:pathLst>
          </a:cu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자유형 125"/>
          <p:cNvSpPr/>
          <p:nvPr/>
        </p:nvSpPr>
        <p:spPr>
          <a:xfrm>
            <a:off x="8551088" y="1670524"/>
            <a:ext cx="1801707" cy="1683173"/>
          </a:xfrm>
          <a:custGeom>
            <a:avLst/>
            <a:gdLst>
              <a:gd name="connsiteX0" fmla="*/ 419947 w 1801707"/>
              <a:gd name="connsiteY0" fmla="*/ 0 h 1683173"/>
              <a:gd name="connsiteX1" fmla="*/ 216747 w 1801707"/>
              <a:gd name="connsiteY1" fmla="*/ 762000 h 1683173"/>
              <a:gd name="connsiteX2" fmla="*/ 13547 w 1801707"/>
              <a:gd name="connsiteY2" fmla="*/ 873760 h 1683173"/>
              <a:gd name="connsiteX3" fmla="*/ 135467 w 1801707"/>
              <a:gd name="connsiteY3" fmla="*/ 1107440 h 1683173"/>
              <a:gd name="connsiteX4" fmla="*/ 237067 w 1801707"/>
              <a:gd name="connsiteY4" fmla="*/ 1625600 h 1683173"/>
              <a:gd name="connsiteX5" fmla="*/ 470747 w 1801707"/>
              <a:gd name="connsiteY5" fmla="*/ 1452880 h 1683173"/>
              <a:gd name="connsiteX6" fmla="*/ 328507 w 1801707"/>
              <a:gd name="connsiteY6" fmla="*/ 1219200 h 1683173"/>
              <a:gd name="connsiteX7" fmla="*/ 409787 w 1801707"/>
              <a:gd name="connsiteY7" fmla="*/ 894080 h 1683173"/>
              <a:gd name="connsiteX8" fmla="*/ 673947 w 1801707"/>
              <a:gd name="connsiteY8" fmla="*/ 965200 h 1683173"/>
              <a:gd name="connsiteX9" fmla="*/ 673947 w 1801707"/>
              <a:gd name="connsiteY9" fmla="*/ 1259840 h 1683173"/>
              <a:gd name="connsiteX10" fmla="*/ 643467 w 1801707"/>
              <a:gd name="connsiteY10" fmla="*/ 1503680 h 1683173"/>
              <a:gd name="connsiteX11" fmla="*/ 938107 w 1801707"/>
              <a:gd name="connsiteY11" fmla="*/ 1524000 h 1683173"/>
              <a:gd name="connsiteX12" fmla="*/ 938107 w 1801707"/>
              <a:gd name="connsiteY12" fmla="*/ 1341120 h 1683173"/>
              <a:gd name="connsiteX13" fmla="*/ 775547 w 1801707"/>
              <a:gd name="connsiteY13" fmla="*/ 1168400 h 1683173"/>
              <a:gd name="connsiteX14" fmla="*/ 958427 w 1801707"/>
              <a:gd name="connsiteY14" fmla="*/ 1056640 h 1683173"/>
              <a:gd name="connsiteX15" fmla="*/ 1080347 w 1801707"/>
              <a:gd name="connsiteY15" fmla="*/ 1168400 h 1683173"/>
              <a:gd name="connsiteX16" fmla="*/ 1019387 w 1801707"/>
              <a:gd name="connsiteY16" fmla="*/ 1391920 h 1683173"/>
              <a:gd name="connsiteX17" fmla="*/ 1141307 w 1801707"/>
              <a:gd name="connsiteY17" fmla="*/ 1503680 h 1683173"/>
              <a:gd name="connsiteX18" fmla="*/ 1486747 w 1801707"/>
              <a:gd name="connsiteY18" fmla="*/ 1341120 h 1683173"/>
              <a:gd name="connsiteX19" fmla="*/ 1801707 w 1801707"/>
              <a:gd name="connsiteY19" fmla="*/ 1005840 h 1683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01707" h="1683173">
                <a:moveTo>
                  <a:pt x="419947" y="0"/>
                </a:moveTo>
                <a:cubicBezTo>
                  <a:pt x="352213" y="308186"/>
                  <a:pt x="284480" y="616373"/>
                  <a:pt x="216747" y="762000"/>
                </a:cubicBezTo>
                <a:cubicBezTo>
                  <a:pt x="149014" y="907627"/>
                  <a:pt x="27094" y="816187"/>
                  <a:pt x="13547" y="873760"/>
                </a:cubicBezTo>
                <a:cubicBezTo>
                  <a:pt x="0" y="931333"/>
                  <a:pt x="98214" y="982133"/>
                  <a:pt x="135467" y="1107440"/>
                </a:cubicBezTo>
                <a:cubicBezTo>
                  <a:pt x="172720" y="1232747"/>
                  <a:pt x="181187" y="1568027"/>
                  <a:pt x="237067" y="1625600"/>
                </a:cubicBezTo>
                <a:cubicBezTo>
                  <a:pt x="292947" y="1683173"/>
                  <a:pt x="455507" y="1520613"/>
                  <a:pt x="470747" y="1452880"/>
                </a:cubicBezTo>
                <a:cubicBezTo>
                  <a:pt x="485987" y="1385147"/>
                  <a:pt x="338667" y="1312333"/>
                  <a:pt x="328507" y="1219200"/>
                </a:cubicBezTo>
                <a:cubicBezTo>
                  <a:pt x="318347" y="1126067"/>
                  <a:pt x="352214" y="936413"/>
                  <a:pt x="409787" y="894080"/>
                </a:cubicBezTo>
                <a:cubicBezTo>
                  <a:pt x="467360" y="851747"/>
                  <a:pt x="629920" y="904240"/>
                  <a:pt x="673947" y="965200"/>
                </a:cubicBezTo>
                <a:cubicBezTo>
                  <a:pt x="717974" y="1026160"/>
                  <a:pt x="679027" y="1170093"/>
                  <a:pt x="673947" y="1259840"/>
                </a:cubicBezTo>
                <a:cubicBezTo>
                  <a:pt x="668867" y="1349587"/>
                  <a:pt x="599440" y="1459653"/>
                  <a:pt x="643467" y="1503680"/>
                </a:cubicBezTo>
                <a:cubicBezTo>
                  <a:pt x="687494" y="1547707"/>
                  <a:pt x="889000" y="1551093"/>
                  <a:pt x="938107" y="1524000"/>
                </a:cubicBezTo>
                <a:cubicBezTo>
                  <a:pt x="987214" y="1496907"/>
                  <a:pt x="965200" y="1400387"/>
                  <a:pt x="938107" y="1341120"/>
                </a:cubicBezTo>
                <a:cubicBezTo>
                  <a:pt x="911014" y="1281853"/>
                  <a:pt x="772160" y="1215813"/>
                  <a:pt x="775547" y="1168400"/>
                </a:cubicBezTo>
                <a:cubicBezTo>
                  <a:pt x="778934" y="1120987"/>
                  <a:pt x="907627" y="1056640"/>
                  <a:pt x="958427" y="1056640"/>
                </a:cubicBezTo>
                <a:cubicBezTo>
                  <a:pt x="1009227" y="1056640"/>
                  <a:pt x="1070187" y="1112520"/>
                  <a:pt x="1080347" y="1168400"/>
                </a:cubicBezTo>
                <a:cubicBezTo>
                  <a:pt x="1090507" y="1224280"/>
                  <a:pt x="1009227" y="1336040"/>
                  <a:pt x="1019387" y="1391920"/>
                </a:cubicBezTo>
                <a:cubicBezTo>
                  <a:pt x="1029547" y="1447800"/>
                  <a:pt x="1063414" y="1512147"/>
                  <a:pt x="1141307" y="1503680"/>
                </a:cubicBezTo>
                <a:cubicBezTo>
                  <a:pt x="1219200" y="1495213"/>
                  <a:pt x="1376680" y="1424093"/>
                  <a:pt x="1486747" y="1341120"/>
                </a:cubicBezTo>
                <a:cubicBezTo>
                  <a:pt x="1596814" y="1258147"/>
                  <a:pt x="1801707" y="1005840"/>
                  <a:pt x="1801707" y="1005840"/>
                </a:cubicBezTo>
              </a:path>
            </a:pathLst>
          </a:cu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463980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2647807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8040186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9224013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4593596" y="4548741"/>
                <a:ext cx="2917722" cy="834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96" y="4548741"/>
                <a:ext cx="2917722" cy="834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7811854" y="4583373"/>
                <a:ext cx="2943050" cy="1114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854" y="4583373"/>
                <a:ext cx="2943050" cy="1114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4751530" y="5226339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530" y="5226339"/>
                <a:ext cx="1882760" cy="5296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7954790" y="5525819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0" y="5525819"/>
                <a:ext cx="1882760" cy="5296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타원 131"/>
          <p:cNvSpPr/>
          <p:nvPr/>
        </p:nvSpPr>
        <p:spPr>
          <a:xfrm>
            <a:off x="3405735" y="1189451"/>
            <a:ext cx="203647" cy="203648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곱셈 기호 132"/>
          <p:cNvSpPr/>
          <p:nvPr/>
        </p:nvSpPr>
        <p:spPr>
          <a:xfrm>
            <a:off x="3657763" y="1141533"/>
            <a:ext cx="305471" cy="305471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직사각형 133"/>
          <p:cNvSpPr/>
          <p:nvPr/>
        </p:nvSpPr>
        <p:spPr>
          <a:xfrm>
            <a:off x="1713547" y="1086964"/>
            <a:ext cx="1805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Training Data: </a:t>
            </a:r>
          </a:p>
        </p:txBody>
      </p:sp>
      <p:sp>
        <p:nvSpPr>
          <p:cNvPr id="133" name="직사각형 126"/>
          <p:cNvSpPr/>
          <p:nvPr/>
        </p:nvSpPr>
        <p:spPr>
          <a:xfrm>
            <a:off x="2051816" y="4075296"/>
            <a:ext cx="14540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Under-fitting</a:t>
            </a:r>
          </a:p>
        </p:txBody>
      </p:sp>
      <p:sp>
        <p:nvSpPr>
          <p:cNvPr id="134" name="직사각형 127"/>
          <p:cNvSpPr/>
          <p:nvPr/>
        </p:nvSpPr>
        <p:spPr>
          <a:xfrm>
            <a:off x="4964517" y="4075296"/>
            <a:ext cx="2042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Appropriate-fitting</a:t>
            </a:r>
          </a:p>
        </p:txBody>
      </p:sp>
      <p:sp>
        <p:nvSpPr>
          <p:cNvPr id="135" name="직사각형 128"/>
          <p:cNvSpPr/>
          <p:nvPr/>
        </p:nvSpPr>
        <p:spPr>
          <a:xfrm>
            <a:off x="8727860" y="4075296"/>
            <a:ext cx="13172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Over-fitting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46249" y="5373848"/>
            <a:ext cx="6576206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How to evaluate model?</a:t>
            </a:r>
          </a:p>
          <a:p>
            <a:pPr algn="ctr"/>
            <a:r>
              <a:rPr lang="en-US" sz="3200" i="1" dirty="0"/>
              <a:t>Answer: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94053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Workflow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1" name="직사각형 24"/>
          <p:cNvSpPr/>
          <p:nvPr/>
        </p:nvSpPr>
        <p:spPr>
          <a:xfrm>
            <a:off x="7618499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2" name="직사각형 31"/>
          <p:cNvSpPr/>
          <p:nvPr/>
        </p:nvSpPr>
        <p:spPr>
          <a:xfrm>
            <a:off x="7618499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13" name="직선 화살표 연결선 83"/>
          <p:cNvCxnSpPr>
            <a:stCxn id="129" idx="3"/>
          </p:cNvCxnSpPr>
          <p:nvPr/>
        </p:nvCxnSpPr>
        <p:spPr>
          <a:xfrm>
            <a:off x="5014656" y="2276872"/>
            <a:ext cx="541285" cy="32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83"/>
          <p:cNvCxnSpPr/>
          <p:nvPr/>
        </p:nvCxnSpPr>
        <p:spPr>
          <a:xfrm>
            <a:off x="8389709" y="2276777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31" idx="3"/>
          </p:cNvCxnSpPr>
          <p:nvPr/>
        </p:nvCxnSpPr>
        <p:spPr>
          <a:xfrm flipV="1">
            <a:off x="5014656" y="2280126"/>
            <a:ext cx="541285" cy="1004858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12" idx="1"/>
          </p:cNvCxnSpPr>
          <p:nvPr/>
        </p:nvCxnSpPr>
        <p:spPr>
          <a:xfrm>
            <a:off x="7068109" y="2280126"/>
            <a:ext cx="550391" cy="1004858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83"/>
          <p:cNvCxnSpPr/>
          <p:nvPr/>
        </p:nvCxnSpPr>
        <p:spPr>
          <a:xfrm>
            <a:off x="7078439" y="2276872"/>
            <a:ext cx="50292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3"/>
          <p:cNvCxnSpPr/>
          <p:nvPr/>
        </p:nvCxnSpPr>
        <p:spPr>
          <a:xfrm>
            <a:off x="8389709" y="3284984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54955" y="1830651"/>
            <a:ext cx="756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Train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302575" y="2816933"/>
            <a:ext cx="871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Validation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71" name="직사각형 25"/>
          <p:cNvSpPr/>
          <p:nvPr/>
        </p:nvSpPr>
        <p:spPr>
          <a:xfrm>
            <a:off x="2350359" y="4473116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Test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cxnSp>
        <p:nvCxnSpPr>
          <p:cNvPr id="72" name="직선 화살표 연결선 83"/>
          <p:cNvCxnSpPr>
            <a:stCxn id="71" idx="3"/>
          </p:cNvCxnSpPr>
          <p:nvPr/>
        </p:nvCxnSpPr>
        <p:spPr>
          <a:xfrm>
            <a:off x="3286464" y="5373216"/>
            <a:ext cx="2269477" cy="559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83"/>
          <p:cNvCxnSpPr/>
          <p:nvPr/>
        </p:nvCxnSpPr>
        <p:spPr>
          <a:xfrm>
            <a:off x="7222455" y="5388321"/>
            <a:ext cx="191469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25"/>
          <p:cNvSpPr/>
          <p:nvPr/>
        </p:nvSpPr>
        <p:spPr>
          <a:xfrm>
            <a:off x="9174291" y="4473116"/>
            <a:ext cx="684076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27" name="직사각형 24"/>
          <p:cNvSpPr/>
          <p:nvPr/>
        </p:nvSpPr>
        <p:spPr>
          <a:xfrm>
            <a:off x="5570029" y="1794332"/>
            <a:ext cx="1459813" cy="9810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 Algorithm</a:t>
            </a:r>
          </a:p>
        </p:txBody>
      </p:sp>
      <p:sp>
        <p:nvSpPr>
          <p:cNvPr id="29" name="직사각형 24"/>
          <p:cNvSpPr/>
          <p:nvPr/>
        </p:nvSpPr>
        <p:spPr>
          <a:xfrm>
            <a:off x="5654410" y="4882706"/>
            <a:ext cx="1459813" cy="9810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 Algorithm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0" y="3861048"/>
            <a:ext cx="9144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65412" y="3923764"/>
            <a:ext cx="306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Prediction(test) stage</a:t>
            </a:r>
          </a:p>
        </p:txBody>
      </p:sp>
    </p:spTree>
    <p:extLst>
      <p:ext uri="{BB962C8B-B14F-4D97-AF65-F5344CB8AC3E}">
        <p14:creationId xmlns:p14="http://schemas.microsoft.com/office/powerpoint/2010/main" val="306544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</p:spTree>
    <p:extLst>
      <p:ext uri="{BB962C8B-B14F-4D97-AF65-F5344CB8AC3E}">
        <p14:creationId xmlns:p14="http://schemas.microsoft.com/office/powerpoint/2010/main" val="322527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14655" y="1556792"/>
            <a:ext cx="4159636" cy="1908212"/>
            <a:chOff x="3490655" y="1556792"/>
            <a:chExt cx="4159636" cy="1908212"/>
          </a:xfrm>
        </p:grpSpPr>
        <p:sp>
          <p:nvSpPr>
            <p:cNvPr id="11" name="직사각형 24"/>
            <p:cNvSpPr/>
            <p:nvPr/>
          </p:nvSpPr>
          <p:spPr>
            <a:xfrm>
              <a:off x="6094499" y="1556792"/>
              <a:ext cx="684076" cy="144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Predict</a:t>
              </a:r>
            </a:p>
          </p:txBody>
        </p:sp>
        <p:sp>
          <p:nvSpPr>
            <p:cNvPr id="12" name="직사각형 31"/>
            <p:cNvSpPr/>
            <p:nvPr/>
          </p:nvSpPr>
          <p:spPr>
            <a:xfrm>
              <a:off x="6094499" y="3104964"/>
              <a:ext cx="684076" cy="360040"/>
            </a:xfrm>
            <a:prstGeom prst="rect">
              <a:avLst/>
            </a:prstGeom>
            <a:solidFill>
              <a:srgbClr val="82C7EA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Predict</a:t>
              </a:r>
            </a:p>
          </p:txBody>
        </p:sp>
        <p:cxnSp>
          <p:nvCxnSpPr>
            <p:cNvPr id="13" name="직선 화살표 연결선 83"/>
            <p:cNvCxnSpPr>
              <a:stCxn id="129" idx="3"/>
            </p:cNvCxnSpPr>
            <p:nvPr/>
          </p:nvCxnSpPr>
          <p:spPr>
            <a:xfrm>
              <a:off x="3490655" y="2276872"/>
              <a:ext cx="541285" cy="32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83"/>
            <p:cNvCxnSpPr/>
            <p:nvPr/>
          </p:nvCxnSpPr>
          <p:spPr>
            <a:xfrm>
              <a:off x="6865709" y="2276777"/>
              <a:ext cx="7049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131" idx="3"/>
            </p:cNvCxnSpPr>
            <p:nvPr/>
          </p:nvCxnSpPr>
          <p:spPr>
            <a:xfrm flipV="1">
              <a:off x="3490655" y="2280126"/>
              <a:ext cx="541285" cy="1004858"/>
            </a:xfrm>
            <a:prstGeom prst="bentConnector3">
              <a:avLst/>
            </a:prstGeom>
            <a:ln w="28575">
              <a:solidFill>
                <a:srgbClr val="00206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endCxn id="12" idx="1"/>
            </p:cNvCxnSpPr>
            <p:nvPr/>
          </p:nvCxnSpPr>
          <p:spPr>
            <a:xfrm>
              <a:off x="5544108" y="2280126"/>
              <a:ext cx="550391" cy="1004858"/>
            </a:xfrm>
            <a:prstGeom prst="bentConnector3">
              <a:avLst/>
            </a:prstGeom>
            <a:ln w="28575">
              <a:solidFill>
                <a:srgbClr val="00206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83"/>
            <p:cNvCxnSpPr/>
            <p:nvPr/>
          </p:nvCxnSpPr>
          <p:spPr>
            <a:xfrm>
              <a:off x="5554439" y="2276872"/>
              <a:ext cx="50292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83"/>
            <p:cNvCxnSpPr/>
            <p:nvPr/>
          </p:nvCxnSpPr>
          <p:spPr>
            <a:xfrm>
              <a:off x="6865709" y="3284984"/>
              <a:ext cx="7049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830955" y="1830650"/>
              <a:ext cx="7560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Train</a:t>
              </a:r>
            </a:p>
            <a:p>
              <a:pPr algn="ctr"/>
              <a:r>
                <a:rPr lang="en-US" sz="1100" dirty="0"/>
                <a:t>Error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778575" y="2816932"/>
              <a:ext cx="8717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Validation</a:t>
              </a:r>
            </a:p>
            <a:p>
              <a:pPr algn="ctr"/>
              <a:r>
                <a:rPr lang="en-US" sz="1100" dirty="0"/>
                <a:t>Error</a:t>
              </a:r>
            </a:p>
          </p:txBody>
        </p:sp>
        <p:sp>
          <p:nvSpPr>
            <p:cNvPr id="27" name="직사각형 24"/>
            <p:cNvSpPr/>
            <p:nvPr/>
          </p:nvSpPr>
          <p:spPr>
            <a:xfrm>
              <a:off x="4046028" y="1794331"/>
              <a:ext cx="1459813" cy="9810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Machine Learning Algorithm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</p:spTree>
    <p:extLst>
      <p:ext uri="{BB962C8B-B14F-4D97-AF65-F5344CB8AC3E}">
        <p14:creationId xmlns:p14="http://schemas.microsoft.com/office/powerpoint/2010/main" val="73571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1" name="직사각형 24"/>
          <p:cNvSpPr/>
          <p:nvPr/>
        </p:nvSpPr>
        <p:spPr>
          <a:xfrm>
            <a:off x="7618499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2" name="직사각형 31"/>
          <p:cNvSpPr/>
          <p:nvPr/>
        </p:nvSpPr>
        <p:spPr>
          <a:xfrm>
            <a:off x="7618499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13" name="직선 화살표 연결선 83"/>
          <p:cNvCxnSpPr>
            <a:stCxn id="129" idx="3"/>
          </p:cNvCxnSpPr>
          <p:nvPr/>
        </p:nvCxnSpPr>
        <p:spPr>
          <a:xfrm>
            <a:off x="5014656" y="2276872"/>
            <a:ext cx="541285" cy="32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83"/>
          <p:cNvCxnSpPr/>
          <p:nvPr/>
        </p:nvCxnSpPr>
        <p:spPr>
          <a:xfrm>
            <a:off x="8389709" y="2276777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31" idx="3"/>
          </p:cNvCxnSpPr>
          <p:nvPr/>
        </p:nvCxnSpPr>
        <p:spPr>
          <a:xfrm flipV="1">
            <a:off x="5014656" y="2280126"/>
            <a:ext cx="541285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12" idx="1"/>
          </p:cNvCxnSpPr>
          <p:nvPr/>
        </p:nvCxnSpPr>
        <p:spPr>
          <a:xfrm>
            <a:off x="7068109" y="2280126"/>
            <a:ext cx="550391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83"/>
          <p:cNvCxnSpPr/>
          <p:nvPr/>
        </p:nvCxnSpPr>
        <p:spPr>
          <a:xfrm>
            <a:off x="7078439" y="2276872"/>
            <a:ext cx="50292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3"/>
          <p:cNvCxnSpPr/>
          <p:nvPr/>
        </p:nvCxnSpPr>
        <p:spPr>
          <a:xfrm>
            <a:off x="8389709" y="3284984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54955" y="1830651"/>
            <a:ext cx="756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Train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302575" y="2816933"/>
            <a:ext cx="871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Validation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27" name="직사각형 24"/>
          <p:cNvSpPr/>
          <p:nvPr/>
        </p:nvSpPr>
        <p:spPr>
          <a:xfrm>
            <a:off x="5570029" y="1794332"/>
            <a:ext cx="1459813" cy="9810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 Algorithm</a:t>
            </a:r>
          </a:p>
        </p:txBody>
      </p:sp>
      <p:cxnSp>
        <p:nvCxnSpPr>
          <p:cNvPr id="41" name="직선 화살표 연결선 83"/>
          <p:cNvCxnSpPr/>
          <p:nvPr/>
        </p:nvCxnSpPr>
        <p:spPr>
          <a:xfrm>
            <a:off x="9850747" y="2284841"/>
            <a:ext cx="50292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83"/>
          <p:cNvCxnSpPr/>
          <p:nvPr/>
        </p:nvCxnSpPr>
        <p:spPr>
          <a:xfrm>
            <a:off x="10353667" y="2284842"/>
            <a:ext cx="0" cy="226028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83"/>
          <p:cNvCxnSpPr/>
          <p:nvPr/>
        </p:nvCxnSpPr>
        <p:spPr>
          <a:xfrm>
            <a:off x="6355225" y="4544211"/>
            <a:ext cx="3998443" cy="149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83"/>
          <p:cNvCxnSpPr/>
          <p:nvPr/>
        </p:nvCxnSpPr>
        <p:spPr>
          <a:xfrm>
            <a:off x="6355225" y="2888941"/>
            <a:ext cx="627" cy="167020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24"/>
          <p:cNvSpPr/>
          <p:nvPr/>
        </p:nvSpPr>
        <p:spPr>
          <a:xfrm>
            <a:off x="7212125" y="4283028"/>
            <a:ext cx="2320157" cy="55222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Optimization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(Minimize Cost Function)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</p:spTree>
    <p:extLst>
      <p:ext uri="{BB962C8B-B14F-4D97-AF65-F5344CB8AC3E}">
        <p14:creationId xmlns:p14="http://schemas.microsoft.com/office/powerpoint/2010/main" val="54706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1" name="직사각형 24"/>
          <p:cNvSpPr/>
          <p:nvPr/>
        </p:nvSpPr>
        <p:spPr>
          <a:xfrm>
            <a:off x="7618499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2" name="직사각형 31"/>
          <p:cNvSpPr/>
          <p:nvPr/>
        </p:nvSpPr>
        <p:spPr>
          <a:xfrm>
            <a:off x="7618499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13" name="직선 화살표 연결선 83"/>
          <p:cNvCxnSpPr>
            <a:stCxn id="129" idx="3"/>
          </p:cNvCxnSpPr>
          <p:nvPr/>
        </p:nvCxnSpPr>
        <p:spPr>
          <a:xfrm>
            <a:off x="5014656" y="2276872"/>
            <a:ext cx="541285" cy="32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83"/>
          <p:cNvCxnSpPr/>
          <p:nvPr/>
        </p:nvCxnSpPr>
        <p:spPr>
          <a:xfrm>
            <a:off x="8389709" y="2276777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31" idx="3"/>
          </p:cNvCxnSpPr>
          <p:nvPr/>
        </p:nvCxnSpPr>
        <p:spPr>
          <a:xfrm flipV="1">
            <a:off x="5014656" y="2280126"/>
            <a:ext cx="541285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12" idx="1"/>
          </p:cNvCxnSpPr>
          <p:nvPr/>
        </p:nvCxnSpPr>
        <p:spPr>
          <a:xfrm>
            <a:off x="7068109" y="2280126"/>
            <a:ext cx="550391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83"/>
          <p:cNvCxnSpPr/>
          <p:nvPr/>
        </p:nvCxnSpPr>
        <p:spPr>
          <a:xfrm>
            <a:off x="7078439" y="2276872"/>
            <a:ext cx="50292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3"/>
          <p:cNvCxnSpPr/>
          <p:nvPr/>
        </p:nvCxnSpPr>
        <p:spPr>
          <a:xfrm>
            <a:off x="8389709" y="3284984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54955" y="1830651"/>
            <a:ext cx="756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Train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302575" y="2816933"/>
            <a:ext cx="871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Validation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27" name="직사각형 24"/>
          <p:cNvSpPr/>
          <p:nvPr/>
        </p:nvSpPr>
        <p:spPr>
          <a:xfrm>
            <a:off x="5570029" y="1794332"/>
            <a:ext cx="1459813" cy="9810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 Algorithm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233084" y="6211409"/>
            <a:ext cx="42484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233084" y="4087173"/>
            <a:ext cx="0" cy="2124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21116" y="6211409"/>
            <a:ext cx="363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Iteration or model complexity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3040306" y="496462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6" name="Freeform 5"/>
          <p:cNvSpPr/>
          <p:nvPr/>
        </p:nvSpPr>
        <p:spPr>
          <a:xfrm>
            <a:off x="4337360" y="4161068"/>
            <a:ext cx="3820160" cy="1920240"/>
          </a:xfrm>
          <a:custGeom>
            <a:avLst/>
            <a:gdLst>
              <a:gd name="connsiteX0" fmla="*/ 0 w 3820160"/>
              <a:gd name="connsiteY0" fmla="*/ 0 h 1920240"/>
              <a:gd name="connsiteX1" fmla="*/ 365760 w 3820160"/>
              <a:gd name="connsiteY1" fmla="*/ 1219200 h 1920240"/>
              <a:gd name="connsiteX2" fmla="*/ 1158240 w 3820160"/>
              <a:gd name="connsiteY2" fmla="*/ 1778000 h 1920240"/>
              <a:gd name="connsiteX3" fmla="*/ 3820160 w 3820160"/>
              <a:gd name="connsiteY3" fmla="*/ 1920240 h 19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0160" h="1920240">
                <a:moveTo>
                  <a:pt x="0" y="0"/>
                </a:moveTo>
                <a:cubicBezTo>
                  <a:pt x="86360" y="461433"/>
                  <a:pt x="172720" y="922867"/>
                  <a:pt x="365760" y="1219200"/>
                </a:cubicBezTo>
                <a:cubicBezTo>
                  <a:pt x="558800" y="1515533"/>
                  <a:pt x="582507" y="1661160"/>
                  <a:pt x="1158240" y="1778000"/>
                </a:cubicBezTo>
                <a:cubicBezTo>
                  <a:pt x="1733973" y="1894840"/>
                  <a:pt x="3425613" y="1896533"/>
                  <a:pt x="3820160" y="19202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338320" y="4196080"/>
            <a:ext cx="3799840" cy="1408724"/>
          </a:xfrm>
          <a:custGeom>
            <a:avLst/>
            <a:gdLst>
              <a:gd name="connsiteX0" fmla="*/ 0 w 3799840"/>
              <a:gd name="connsiteY0" fmla="*/ 0 h 1408724"/>
              <a:gd name="connsiteX1" fmla="*/ 284480 w 3799840"/>
              <a:gd name="connsiteY1" fmla="*/ 914400 h 1408724"/>
              <a:gd name="connsiteX2" fmla="*/ 883920 w 3799840"/>
              <a:gd name="connsiteY2" fmla="*/ 1402080 h 1408724"/>
              <a:gd name="connsiteX3" fmla="*/ 1828800 w 3799840"/>
              <a:gd name="connsiteY3" fmla="*/ 1188720 h 1408724"/>
              <a:gd name="connsiteX4" fmla="*/ 2550160 w 3799840"/>
              <a:gd name="connsiteY4" fmla="*/ 1066800 h 1408724"/>
              <a:gd name="connsiteX5" fmla="*/ 3799840 w 3799840"/>
              <a:gd name="connsiteY5" fmla="*/ 965200 h 140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9840" h="1408724">
                <a:moveTo>
                  <a:pt x="0" y="0"/>
                </a:moveTo>
                <a:cubicBezTo>
                  <a:pt x="68580" y="340360"/>
                  <a:pt x="137160" y="680720"/>
                  <a:pt x="284480" y="914400"/>
                </a:cubicBezTo>
                <a:cubicBezTo>
                  <a:pt x="431800" y="1148080"/>
                  <a:pt x="626533" y="1356360"/>
                  <a:pt x="883920" y="1402080"/>
                </a:cubicBezTo>
                <a:cubicBezTo>
                  <a:pt x="1141307" y="1447800"/>
                  <a:pt x="1551093" y="1244600"/>
                  <a:pt x="1828800" y="1188720"/>
                </a:cubicBezTo>
                <a:cubicBezTo>
                  <a:pt x="2106507" y="1132840"/>
                  <a:pt x="2221653" y="1104053"/>
                  <a:pt x="2550160" y="1066800"/>
                </a:cubicBezTo>
                <a:cubicBezTo>
                  <a:pt x="2878667" y="1029547"/>
                  <a:pt x="3339253" y="997373"/>
                  <a:pt x="3799840" y="965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29842" y="5688190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89668" y="4802483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set</a:t>
            </a:r>
          </a:p>
        </p:txBody>
      </p:sp>
    </p:spTree>
    <p:extLst>
      <p:ext uri="{BB962C8B-B14F-4D97-AF65-F5344CB8AC3E}">
        <p14:creationId xmlns:p14="http://schemas.microsoft.com/office/powerpoint/2010/main" val="37083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Underfitting</a:t>
            </a:r>
            <a:r>
              <a:rPr lang="en-US" dirty="0"/>
              <a:t> and Overfitting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1" name="직사각형 24"/>
          <p:cNvSpPr/>
          <p:nvPr/>
        </p:nvSpPr>
        <p:spPr>
          <a:xfrm>
            <a:off x="7618499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2" name="직사각형 31"/>
          <p:cNvSpPr/>
          <p:nvPr/>
        </p:nvSpPr>
        <p:spPr>
          <a:xfrm>
            <a:off x="7618499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13" name="직선 화살표 연결선 83"/>
          <p:cNvCxnSpPr>
            <a:stCxn id="129" idx="3"/>
          </p:cNvCxnSpPr>
          <p:nvPr/>
        </p:nvCxnSpPr>
        <p:spPr>
          <a:xfrm>
            <a:off x="5014656" y="2276872"/>
            <a:ext cx="541285" cy="32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83"/>
          <p:cNvCxnSpPr/>
          <p:nvPr/>
        </p:nvCxnSpPr>
        <p:spPr>
          <a:xfrm>
            <a:off x="8389709" y="2276777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31" idx="3"/>
          </p:cNvCxnSpPr>
          <p:nvPr/>
        </p:nvCxnSpPr>
        <p:spPr>
          <a:xfrm flipV="1">
            <a:off x="5014656" y="2280126"/>
            <a:ext cx="541285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12" idx="1"/>
          </p:cNvCxnSpPr>
          <p:nvPr/>
        </p:nvCxnSpPr>
        <p:spPr>
          <a:xfrm>
            <a:off x="7068109" y="2280126"/>
            <a:ext cx="550391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83"/>
          <p:cNvCxnSpPr/>
          <p:nvPr/>
        </p:nvCxnSpPr>
        <p:spPr>
          <a:xfrm>
            <a:off x="7078439" y="2276872"/>
            <a:ext cx="50292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3"/>
          <p:cNvCxnSpPr/>
          <p:nvPr/>
        </p:nvCxnSpPr>
        <p:spPr>
          <a:xfrm>
            <a:off x="8389709" y="3284984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54955" y="1830651"/>
            <a:ext cx="756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Train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302575" y="2816933"/>
            <a:ext cx="871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Validation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27" name="직사각형 24"/>
          <p:cNvSpPr/>
          <p:nvPr/>
        </p:nvSpPr>
        <p:spPr>
          <a:xfrm>
            <a:off x="5570029" y="1794332"/>
            <a:ext cx="1459813" cy="9810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 Algorithm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233084" y="6211409"/>
            <a:ext cx="42484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233084" y="4087173"/>
            <a:ext cx="0" cy="2124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21116" y="6211409"/>
            <a:ext cx="363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Iteration or model complexity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3040306" y="496462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6" name="Freeform 5"/>
          <p:cNvSpPr/>
          <p:nvPr/>
        </p:nvSpPr>
        <p:spPr>
          <a:xfrm>
            <a:off x="4337360" y="4161068"/>
            <a:ext cx="3820160" cy="1920240"/>
          </a:xfrm>
          <a:custGeom>
            <a:avLst/>
            <a:gdLst>
              <a:gd name="connsiteX0" fmla="*/ 0 w 3820160"/>
              <a:gd name="connsiteY0" fmla="*/ 0 h 1920240"/>
              <a:gd name="connsiteX1" fmla="*/ 365760 w 3820160"/>
              <a:gd name="connsiteY1" fmla="*/ 1219200 h 1920240"/>
              <a:gd name="connsiteX2" fmla="*/ 1158240 w 3820160"/>
              <a:gd name="connsiteY2" fmla="*/ 1778000 h 1920240"/>
              <a:gd name="connsiteX3" fmla="*/ 3820160 w 3820160"/>
              <a:gd name="connsiteY3" fmla="*/ 1920240 h 19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0160" h="1920240">
                <a:moveTo>
                  <a:pt x="0" y="0"/>
                </a:moveTo>
                <a:cubicBezTo>
                  <a:pt x="86360" y="461433"/>
                  <a:pt x="172720" y="922867"/>
                  <a:pt x="365760" y="1219200"/>
                </a:cubicBezTo>
                <a:cubicBezTo>
                  <a:pt x="558800" y="1515533"/>
                  <a:pt x="582507" y="1661160"/>
                  <a:pt x="1158240" y="1778000"/>
                </a:cubicBezTo>
                <a:cubicBezTo>
                  <a:pt x="1733973" y="1894840"/>
                  <a:pt x="3425613" y="1896533"/>
                  <a:pt x="3820160" y="19202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338320" y="4196080"/>
            <a:ext cx="3799840" cy="1408724"/>
          </a:xfrm>
          <a:custGeom>
            <a:avLst/>
            <a:gdLst>
              <a:gd name="connsiteX0" fmla="*/ 0 w 3799840"/>
              <a:gd name="connsiteY0" fmla="*/ 0 h 1408724"/>
              <a:gd name="connsiteX1" fmla="*/ 284480 w 3799840"/>
              <a:gd name="connsiteY1" fmla="*/ 914400 h 1408724"/>
              <a:gd name="connsiteX2" fmla="*/ 883920 w 3799840"/>
              <a:gd name="connsiteY2" fmla="*/ 1402080 h 1408724"/>
              <a:gd name="connsiteX3" fmla="*/ 1828800 w 3799840"/>
              <a:gd name="connsiteY3" fmla="*/ 1188720 h 1408724"/>
              <a:gd name="connsiteX4" fmla="*/ 2550160 w 3799840"/>
              <a:gd name="connsiteY4" fmla="*/ 1066800 h 1408724"/>
              <a:gd name="connsiteX5" fmla="*/ 3799840 w 3799840"/>
              <a:gd name="connsiteY5" fmla="*/ 965200 h 140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9840" h="1408724">
                <a:moveTo>
                  <a:pt x="0" y="0"/>
                </a:moveTo>
                <a:cubicBezTo>
                  <a:pt x="68580" y="340360"/>
                  <a:pt x="137160" y="680720"/>
                  <a:pt x="284480" y="914400"/>
                </a:cubicBezTo>
                <a:cubicBezTo>
                  <a:pt x="431800" y="1148080"/>
                  <a:pt x="626533" y="1356360"/>
                  <a:pt x="883920" y="1402080"/>
                </a:cubicBezTo>
                <a:cubicBezTo>
                  <a:pt x="1141307" y="1447800"/>
                  <a:pt x="1551093" y="1244600"/>
                  <a:pt x="1828800" y="1188720"/>
                </a:cubicBezTo>
                <a:cubicBezTo>
                  <a:pt x="2106507" y="1132840"/>
                  <a:pt x="2221653" y="1104053"/>
                  <a:pt x="2550160" y="1066800"/>
                </a:cubicBezTo>
                <a:cubicBezTo>
                  <a:pt x="2878667" y="1029547"/>
                  <a:pt x="3339253" y="997373"/>
                  <a:pt x="3799840" y="965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29842" y="5688190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89668" y="4802483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set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441849" y="3861049"/>
            <a:ext cx="692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Overfit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5296702" y="3825045"/>
            <a:ext cx="0" cy="238636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314092" y="4156501"/>
            <a:ext cx="13321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280430" y="3861049"/>
            <a:ext cx="798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Underfit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4280430" y="4156501"/>
            <a:ext cx="1204391" cy="123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899201" y="3589276"/>
            <a:ext cx="760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Right fit</a:t>
            </a:r>
          </a:p>
        </p:txBody>
      </p:sp>
      <p:sp>
        <p:nvSpPr>
          <p:cNvPr id="49" name="Oval 48"/>
          <p:cNvSpPr/>
          <p:nvPr/>
        </p:nvSpPr>
        <p:spPr>
          <a:xfrm>
            <a:off x="5232792" y="5546454"/>
            <a:ext cx="108012" cy="1097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9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Underfitting</a:t>
            </a:r>
            <a:r>
              <a:rPr lang="en-US" dirty="0"/>
              <a:t> and Overfitting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233084" y="6211409"/>
            <a:ext cx="42484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233084" y="4087173"/>
            <a:ext cx="0" cy="2124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21116" y="6211409"/>
            <a:ext cx="363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Iteration or model complexity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3040306" y="496462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6" name="Freeform 5"/>
          <p:cNvSpPr/>
          <p:nvPr/>
        </p:nvSpPr>
        <p:spPr>
          <a:xfrm>
            <a:off x="4337360" y="4161068"/>
            <a:ext cx="3820160" cy="1920240"/>
          </a:xfrm>
          <a:custGeom>
            <a:avLst/>
            <a:gdLst>
              <a:gd name="connsiteX0" fmla="*/ 0 w 3820160"/>
              <a:gd name="connsiteY0" fmla="*/ 0 h 1920240"/>
              <a:gd name="connsiteX1" fmla="*/ 365760 w 3820160"/>
              <a:gd name="connsiteY1" fmla="*/ 1219200 h 1920240"/>
              <a:gd name="connsiteX2" fmla="*/ 1158240 w 3820160"/>
              <a:gd name="connsiteY2" fmla="*/ 1778000 h 1920240"/>
              <a:gd name="connsiteX3" fmla="*/ 3820160 w 3820160"/>
              <a:gd name="connsiteY3" fmla="*/ 1920240 h 19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0160" h="1920240">
                <a:moveTo>
                  <a:pt x="0" y="0"/>
                </a:moveTo>
                <a:cubicBezTo>
                  <a:pt x="86360" y="461433"/>
                  <a:pt x="172720" y="922867"/>
                  <a:pt x="365760" y="1219200"/>
                </a:cubicBezTo>
                <a:cubicBezTo>
                  <a:pt x="558800" y="1515533"/>
                  <a:pt x="582507" y="1661160"/>
                  <a:pt x="1158240" y="1778000"/>
                </a:cubicBezTo>
                <a:cubicBezTo>
                  <a:pt x="1733973" y="1894840"/>
                  <a:pt x="3425613" y="1896533"/>
                  <a:pt x="3820160" y="19202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338320" y="4196080"/>
            <a:ext cx="3799840" cy="1408724"/>
          </a:xfrm>
          <a:custGeom>
            <a:avLst/>
            <a:gdLst>
              <a:gd name="connsiteX0" fmla="*/ 0 w 3799840"/>
              <a:gd name="connsiteY0" fmla="*/ 0 h 1408724"/>
              <a:gd name="connsiteX1" fmla="*/ 284480 w 3799840"/>
              <a:gd name="connsiteY1" fmla="*/ 914400 h 1408724"/>
              <a:gd name="connsiteX2" fmla="*/ 883920 w 3799840"/>
              <a:gd name="connsiteY2" fmla="*/ 1402080 h 1408724"/>
              <a:gd name="connsiteX3" fmla="*/ 1828800 w 3799840"/>
              <a:gd name="connsiteY3" fmla="*/ 1188720 h 1408724"/>
              <a:gd name="connsiteX4" fmla="*/ 2550160 w 3799840"/>
              <a:gd name="connsiteY4" fmla="*/ 1066800 h 1408724"/>
              <a:gd name="connsiteX5" fmla="*/ 3799840 w 3799840"/>
              <a:gd name="connsiteY5" fmla="*/ 965200 h 140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9840" h="1408724">
                <a:moveTo>
                  <a:pt x="0" y="0"/>
                </a:moveTo>
                <a:cubicBezTo>
                  <a:pt x="68580" y="340360"/>
                  <a:pt x="137160" y="680720"/>
                  <a:pt x="284480" y="914400"/>
                </a:cubicBezTo>
                <a:cubicBezTo>
                  <a:pt x="431800" y="1148080"/>
                  <a:pt x="626533" y="1356360"/>
                  <a:pt x="883920" y="1402080"/>
                </a:cubicBezTo>
                <a:cubicBezTo>
                  <a:pt x="1141307" y="1447800"/>
                  <a:pt x="1551093" y="1244600"/>
                  <a:pt x="1828800" y="1188720"/>
                </a:cubicBezTo>
                <a:cubicBezTo>
                  <a:pt x="2106507" y="1132840"/>
                  <a:pt x="2221653" y="1104053"/>
                  <a:pt x="2550160" y="1066800"/>
                </a:cubicBezTo>
                <a:cubicBezTo>
                  <a:pt x="2878667" y="1029547"/>
                  <a:pt x="3339253" y="997373"/>
                  <a:pt x="3799840" y="965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29842" y="5688190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89668" y="4802483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set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441849" y="3861049"/>
            <a:ext cx="692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Overfit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5296702" y="3825045"/>
            <a:ext cx="0" cy="238636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314092" y="4156501"/>
            <a:ext cx="13321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280430" y="3861049"/>
            <a:ext cx="798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Underfit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4280430" y="4156501"/>
            <a:ext cx="1204391" cy="123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899201" y="3589276"/>
            <a:ext cx="760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Right fit</a:t>
            </a:r>
          </a:p>
        </p:txBody>
      </p:sp>
      <p:sp>
        <p:nvSpPr>
          <p:cNvPr id="49" name="Oval 48"/>
          <p:cNvSpPr/>
          <p:nvPr/>
        </p:nvSpPr>
        <p:spPr>
          <a:xfrm>
            <a:off x="5232792" y="5546454"/>
            <a:ext cx="108012" cy="1097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344071" y="911037"/>
            <a:ext cx="7580935" cy="2407291"/>
            <a:chOff x="356469" y="1304764"/>
            <a:chExt cx="8350467" cy="2651652"/>
          </a:xfrm>
        </p:grpSpPr>
        <p:sp>
          <p:nvSpPr>
            <p:cNvPr id="181" name="Rectangle 180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183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84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18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0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21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55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58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92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9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4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301" name="포인트가 5개인 별 123"/>
            <p:cNvSpPr/>
            <p:nvPr/>
          </p:nvSpPr>
          <p:spPr>
            <a:xfrm>
              <a:off x="1326116" y="2814072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포인트가 5개인 별 129"/>
            <p:cNvSpPr/>
            <p:nvPr/>
          </p:nvSpPr>
          <p:spPr>
            <a:xfrm>
              <a:off x="4206436" y="285007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포인트가 5개인 별 130"/>
            <p:cNvSpPr/>
            <p:nvPr/>
          </p:nvSpPr>
          <p:spPr>
            <a:xfrm>
              <a:off x="7248676" y="2886080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4" name="Straight Arrow Connector 303"/>
          <p:cNvCxnSpPr>
            <a:stCxn id="182" idx="2"/>
          </p:cNvCxnSpPr>
          <p:nvPr/>
        </p:nvCxnSpPr>
        <p:spPr>
          <a:xfrm flipH="1">
            <a:off x="5367228" y="3318328"/>
            <a:ext cx="836017" cy="210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/>
          <p:nvPr/>
        </p:nvCxnSpPr>
        <p:spPr>
          <a:xfrm flipH="1">
            <a:off x="7780166" y="3337596"/>
            <a:ext cx="1155238" cy="131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/>
          <p:nvPr/>
        </p:nvCxnSpPr>
        <p:spPr>
          <a:xfrm>
            <a:off x="3561506" y="3337596"/>
            <a:ext cx="825994" cy="1445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60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183156" y="5053088"/>
            <a:ext cx="5696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183156" y="2204608"/>
            <a:ext cx="0" cy="2848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69391" y="5053088"/>
            <a:ext cx="4876213" cy="453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Iteration or model complexity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-416292" y="3381221"/>
            <a:ext cx="2510525" cy="49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6" name="Freeform 5"/>
          <p:cNvSpPr/>
          <p:nvPr/>
        </p:nvSpPr>
        <p:spPr>
          <a:xfrm>
            <a:off x="1322984" y="2303697"/>
            <a:ext cx="5122619" cy="2574933"/>
          </a:xfrm>
          <a:custGeom>
            <a:avLst/>
            <a:gdLst>
              <a:gd name="connsiteX0" fmla="*/ 0 w 3820160"/>
              <a:gd name="connsiteY0" fmla="*/ 0 h 1920240"/>
              <a:gd name="connsiteX1" fmla="*/ 365760 w 3820160"/>
              <a:gd name="connsiteY1" fmla="*/ 1219200 h 1920240"/>
              <a:gd name="connsiteX2" fmla="*/ 1158240 w 3820160"/>
              <a:gd name="connsiteY2" fmla="*/ 1778000 h 1920240"/>
              <a:gd name="connsiteX3" fmla="*/ 3820160 w 3820160"/>
              <a:gd name="connsiteY3" fmla="*/ 1920240 h 19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0160" h="1920240">
                <a:moveTo>
                  <a:pt x="0" y="0"/>
                </a:moveTo>
                <a:cubicBezTo>
                  <a:pt x="86360" y="461433"/>
                  <a:pt x="172720" y="922867"/>
                  <a:pt x="365760" y="1219200"/>
                </a:cubicBezTo>
                <a:cubicBezTo>
                  <a:pt x="558800" y="1515533"/>
                  <a:pt x="582507" y="1661160"/>
                  <a:pt x="1158240" y="1778000"/>
                </a:cubicBezTo>
                <a:cubicBezTo>
                  <a:pt x="1733973" y="1894840"/>
                  <a:pt x="3425613" y="1896533"/>
                  <a:pt x="3820160" y="19202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324272" y="2350646"/>
            <a:ext cx="5095371" cy="1889019"/>
          </a:xfrm>
          <a:custGeom>
            <a:avLst/>
            <a:gdLst>
              <a:gd name="connsiteX0" fmla="*/ 0 w 3799840"/>
              <a:gd name="connsiteY0" fmla="*/ 0 h 1408724"/>
              <a:gd name="connsiteX1" fmla="*/ 284480 w 3799840"/>
              <a:gd name="connsiteY1" fmla="*/ 914400 h 1408724"/>
              <a:gd name="connsiteX2" fmla="*/ 883920 w 3799840"/>
              <a:gd name="connsiteY2" fmla="*/ 1402080 h 1408724"/>
              <a:gd name="connsiteX3" fmla="*/ 1828800 w 3799840"/>
              <a:gd name="connsiteY3" fmla="*/ 1188720 h 1408724"/>
              <a:gd name="connsiteX4" fmla="*/ 2550160 w 3799840"/>
              <a:gd name="connsiteY4" fmla="*/ 1066800 h 1408724"/>
              <a:gd name="connsiteX5" fmla="*/ 3799840 w 3799840"/>
              <a:gd name="connsiteY5" fmla="*/ 965200 h 140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9840" h="1408724">
                <a:moveTo>
                  <a:pt x="0" y="0"/>
                </a:moveTo>
                <a:cubicBezTo>
                  <a:pt x="68580" y="340360"/>
                  <a:pt x="137160" y="680720"/>
                  <a:pt x="284480" y="914400"/>
                </a:cubicBezTo>
                <a:cubicBezTo>
                  <a:pt x="431800" y="1148080"/>
                  <a:pt x="626533" y="1356360"/>
                  <a:pt x="883920" y="1402080"/>
                </a:cubicBezTo>
                <a:cubicBezTo>
                  <a:pt x="1141307" y="1447800"/>
                  <a:pt x="1551093" y="1244600"/>
                  <a:pt x="1828800" y="1188720"/>
                </a:cubicBezTo>
                <a:cubicBezTo>
                  <a:pt x="2106507" y="1132840"/>
                  <a:pt x="2221653" y="1104053"/>
                  <a:pt x="2550160" y="1066800"/>
                </a:cubicBezTo>
                <a:cubicBezTo>
                  <a:pt x="2878667" y="1029547"/>
                  <a:pt x="3339253" y="997373"/>
                  <a:pt x="3799840" y="965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01232" y="4513416"/>
            <a:ext cx="2138966" cy="49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29291" y="3247307"/>
            <a:ext cx="2138966" cy="49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set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2609408" y="1853109"/>
            <a:ext cx="0" cy="319998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632727" y="2297573"/>
            <a:ext cx="16963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523708" y="4161421"/>
            <a:ext cx="144838" cy="1471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330960" y="2336800"/>
            <a:ext cx="5059680" cy="2133620"/>
          </a:xfrm>
          <a:custGeom>
            <a:avLst/>
            <a:gdLst>
              <a:gd name="connsiteX0" fmla="*/ 0 w 5059680"/>
              <a:gd name="connsiteY0" fmla="*/ 0 h 2133620"/>
              <a:gd name="connsiteX1" fmla="*/ 365760 w 5059680"/>
              <a:gd name="connsiteY1" fmla="*/ 1219200 h 2133620"/>
              <a:gd name="connsiteX2" fmla="*/ 1066800 w 5059680"/>
              <a:gd name="connsiteY2" fmla="*/ 1879600 h 2133620"/>
              <a:gd name="connsiteX3" fmla="*/ 2834640 w 5059680"/>
              <a:gd name="connsiteY3" fmla="*/ 2133600 h 2133620"/>
              <a:gd name="connsiteX4" fmla="*/ 5059680 w 5059680"/>
              <a:gd name="connsiteY4" fmla="*/ 1869440 h 213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9680" h="2133620">
                <a:moveTo>
                  <a:pt x="0" y="0"/>
                </a:moveTo>
                <a:cubicBezTo>
                  <a:pt x="93980" y="452966"/>
                  <a:pt x="187960" y="905933"/>
                  <a:pt x="365760" y="1219200"/>
                </a:cubicBezTo>
                <a:cubicBezTo>
                  <a:pt x="543560" y="1532467"/>
                  <a:pt x="655320" y="1727200"/>
                  <a:pt x="1066800" y="1879600"/>
                </a:cubicBezTo>
                <a:cubicBezTo>
                  <a:pt x="1478280" y="2032000"/>
                  <a:pt x="2169160" y="2135293"/>
                  <a:pt x="2834640" y="2133600"/>
                </a:cubicBezTo>
                <a:cubicBezTo>
                  <a:pt x="3500120" y="2131907"/>
                  <a:pt x="4279900" y="2000673"/>
                  <a:pt x="5059680" y="186944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4256613" y="4365089"/>
            <a:ext cx="144838" cy="1471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9" name="Straight Connector 148"/>
          <p:cNvCxnSpPr/>
          <p:nvPr/>
        </p:nvCxnSpPr>
        <p:spPr>
          <a:xfrm flipV="1">
            <a:off x="4329032" y="1849705"/>
            <a:ext cx="0" cy="319998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53360" y="1930400"/>
            <a:ext cx="1648091" cy="367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Regularization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7583388" y="1697049"/>
            <a:ext cx="66967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Getting more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Data augmentation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 L1/L2 Regularizations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Bagging (</a:t>
            </a:r>
            <a:r>
              <a:rPr lang="en-US" sz="2000" b="1" dirty="0" err="1"/>
              <a:t>b</a:t>
            </a:r>
            <a:r>
              <a:rPr lang="en-US" sz="2000" dirty="0" err="1"/>
              <a:t>oostrap</a:t>
            </a:r>
            <a:r>
              <a:rPr lang="en-US" sz="2000" dirty="0"/>
              <a:t> </a:t>
            </a:r>
            <a:r>
              <a:rPr lang="en-US" sz="2000" b="1" dirty="0"/>
              <a:t>agg</a:t>
            </a:r>
            <a:r>
              <a:rPr lang="en-US" sz="2000" dirty="0"/>
              <a:t>regat</a:t>
            </a:r>
            <a:r>
              <a:rPr lang="en-US" sz="2000" b="1" dirty="0"/>
              <a:t>ing</a:t>
            </a:r>
            <a:r>
              <a:rPr lang="en-US" sz="2000" dirty="0"/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Pruning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Dropout/</a:t>
            </a:r>
            <a:r>
              <a:rPr lang="en-US" sz="2000" dirty="0" err="1"/>
              <a:t>DropConnect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Ensemble (stacking)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87238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 시간표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1415072"/>
              </p:ext>
            </p:extLst>
          </p:nvPr>
        </p:nvGraphicFramePr>
        <p:xfrm>
          <a:off x="907869" y="1541960"/>
          <a:ext cx="10515600" cy="38660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127519107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09622689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17887869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0540118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4201284122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64590618"/>
                    </a:ext>
                  </a:extLst>
                </a:gridCol>
              </a:tblGrid>
              <a:tr h="62577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2.19 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2.20 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2.21 (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2.22 (</a:t>
                      </a:r>
                      <a:r>
                        <a:rPr lang="ko-KR" altLang="en-US" dirty="0"/>
                        <a:t>목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2.23 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612196"/>
                  </a:ext>
                </a:extLst>
              </a:tr>
              <a:tr h="1080097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Python for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Linear/Logistic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Decision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TensorFlow</a:t>
                      </a:r>
                      <a:r>
                        <a:rPr lang="en-US" baseline="0" dirty="0"/>
                        <a:t> Basics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700689"/>
                  </a:ext>
                </a:extLst>
              </a:tr>
              <a:tr h="1080097"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오후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Intro</a:t>
                      </a:r>
                      <a:r>
                        <a:rPr lang="en-US" baseline="0" dirty="0"/>
                        <a:t> to machine learning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Support Vector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Random</a:t>
                      </a:r>
                      <a:r>
                        <a:rPr lang="en-US" baseline="0" dirty="0"/>
                        <a:t> Forests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Artificial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743690"/>
                  </a:ext>
                </a:extLst>
              </a:tr>
              <a:tr h="10800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 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</a:t>
                      </a:r>
                      <a:r>
                        <a:rPr lang="en-US" baseline="0" dirty="0"/>
                        <a:t> Evaluation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Deep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Recurrent</a:t>
                      </a:r>
                      <a:r>
                        <a:rPr lang="en-US" baseline="0" dirty="0"/>
                        <a:t> Neural Networks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067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2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직사각형 133"/>
          <p:cNvSpPr/>
          <p:nvPr/>
        </p:nvSpPr>
        <p:spPr>
          <a:xfrm>
            <a:off x="1103876" y="1320644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func>
                        </m:fName>
                        <m:e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89420" y="3391954"/>
                <a:ext cx="4086503" cy="664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training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label in the training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420" y="3391954"/>
                <a:ext cx="4086503" cy="664926"/>
              </a:xfrm>
              <a:prstGeom prst="rect">
                <a:avLst/>
              </a:prstGeom>
              <a:blipFill>
                <a:blip r:embed="rId3"/>
                <a:stretch>
                  <a:fillRect l="-1045" t="-4587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25707" y="4865819"/>
                <a:ext cx="24175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=: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𝜶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07" y="4865819"/>
                <a:ext cx="2417521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133"/>
          <p:cNvSpPr/>
          <p:nvPr/>
        </p:nvSpPr>
        <p:spPr>
          <a:xfrm>
            <a:off x="1101671" y="4469722"/>
            <a:ext cx="4309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Optimization </a:t>
            </a:r>
            <a:r>
              <a:rPr lang="en-US" dirty="0"/>
              <a:t>(e.g., gradient decent)</a:t>
            </a:r>
          </a:p>
        </p:txBody>
      </p:sp>
    </p:spTree>
    <p:extLst>
      <p:ext uri="{BB962C8B-B14F-4D97-AF65-F5344CB8AC3E}">
        <p14:creationId xmlns:p14="http://schemas.microsoft.com/office/powerpoint/2010/main" val="33857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직사각형 133"/>
          <p:cNvSpPr/>
          <p:nvPr/>
        </p:nvSpPr>
        <p:spPr>
          <a:xfrm>
            <a:off x="1103876" y="1320644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func>
                        </m:fName>
                        <m:e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63280" y="2062480"/>
            <a:ext cx="19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+  Penalty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45400" y="4490595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5400" y="3391954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2253" y="552635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Elastic Net: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289420" y="3391954"/>
                <a:ext cx="4086503" cy="664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training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label in the training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420" y="3391954"/>
                <a:ext cx="4086503" cy="664926"/>
              </a:xfrm>
              <a:prstGeom prst="rect">
                <a:avLst/>
              </a:prstGeom>
              <a:blipFill>
                <a:blip r:embed="rId6"/>
                <a:stretch>
                  <a:fillRect l="-1045" t="-4587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1425707" y="4865819"/>
                <a:ext cx="24175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𝜶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07" y="4865819"/>
                <a:ext cx="2417521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133"/>
          <p:cNvSpPr/>
          <p:nvPr/>
        </p:nvSpPr>
        <p:spPr>
          <a:xfrm>
            <a:off x="1101671" y="4469722"/>
            <a:ext cx="4309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Optimization </a:t>
            </a:r>
            <a:r>
              <a:rPr lang="en-US" dirty="0"/>
              <a:t>(e.g., gradient decent)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9220200" y="2524145"/>
            <a:ext cx="0" cy="503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16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직사각형 133"/>
          <p:cNvSpPr/>
          <p:nvPr/>
        </p:nvSpPr>
        <p:spPr>
          <a:xfrm>
            <a:off x="1103876" y="1320644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func>
                        </m:fName>
                        <m:e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63280" y="2062480"/>
            <a:ext cx="19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+  Penalty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45400" y="4490595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5400" y="3391954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2253" y="552635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Elastic Net: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9220200" y="2524145"/>
            <a:ext cx="0" cy="503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s://github.com/rasbt/python-machine-learning-book/raw/master/faq/regularized-logistic-regression-performance/unregularized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28" y="2683563"/>
            <a:ext cx="5730822" cy="453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40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직사각형 133"/>
          <p:cNvSpPr/>
          <p:nvPr/>
        </p:nvSpPr>
        <p:spPr>
          <a:xfrm>
            <a:off x="1103876" y="1320644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func>
                        </m:fName>
                        <m:e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63280" y="2062480"/>
            <a:ext cx="19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+  Penalty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45400" y="4490595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5400" y="3391954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2253" y="552635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Elastic Net: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9220200" y="2524145"/>
            <a:ext cx="0" cy="503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s://github.com/rasbt/python-machine-learning-book/raw/master/faq/regularized-logistic-regression-performance/unregularized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28" y="2683563"/>
            <a:ext cx="5730822" cy="453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V="1">
            <a:off x="1749242" y="4644248"/>
            <a:ext cx="2686534" cy="1548172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9773551">
            <a:off x="3076883" y="458865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Overfitting</a:t>
            </a:r>
          </a:p>
        </p:txBody>
      </p:sp>
      <p:sp>
        <p:nvSpPr>
          <p:cNvPr id="28" name="TextBox 27"/>
          <p:cNvSpPr txBox="1"/>
          <p:nvPr/>
        </p:nvSpPr>
        <p:spPr>
          <a:xfrm rot="19773551">
            <a:off x="1578428" y="544723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Underfitting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16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직사각형 133"/>
          <p:cNvSpPr/>
          <p:nvPr/>
        </p:nvSpPr>
        <p:spPr>
          <a:xfrm>
            <a:off x="1103876" y="1320644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func>
                        </m:fName>
                        <m:e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63280" y="2062480"/>
            <a:ext cx="19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+  Penalty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45400" y="4490595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5400" y="3391954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2253" y="552635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Elastic Net: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9220200" y="2524145"/>
            <a:ext cx="0" cy="503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s://github.com/rasbt/python-machine-learning-book/raw/master/faq/regularized-logistic-regression-performance/unregularized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28" y="2683563"/>
            <a:ext cx="5730822" cy="453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1807484" y="5359507"/>
            <a:ext cx="989468" cy="1029046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749242" y="4644248"/>
            <a:ext cx="2686534" cy="1548172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9773551">
            <a:off x="3076883" y="458865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Overfitting</a:t>
            </a:r>
          </a:p>
        </p:txBody>
      </p:sp>
      <p:sp>
        <p:nvSpPr>
          <p:cNvPr id="28" name="TextBox 27"/>
          <p:cNvSpPr txBox="1"/>
          <p:nvPr/>
        </p:nvSpPr>
        <p:spPr>
          <a:xfrm rot="19773551">
            <a:off x="1578428" y="544723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Underfitting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vs. Ridge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528966" y="1419714"/>
                <a:ext cx="57003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966" y="1419714"/>
                <a:ext cx="570034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28966" y="2219713"/>
                <a:ext cx="5700344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966" y="2219713"/>
                <a:ext cx="5700344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4547013"/>
                  </p:ext>
                </p:extLst>
              </p:nvPr>
            </p:nvGraphicFramePr>
            <p:xfrm>
              <a:off x="4811593" y="3672664"/>
              <a:ext cx="596392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0980">
                      <a:extLst>
                        <a:ext uri="{9D8B030D-6E8A-4147-A177-3AD203B41FA5}">
                          <a16:colId xmlns:a16="http://schemas.microsoft.com/office/drawing/2014/main" val="1806517300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1873758225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2815628975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42838690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Lasso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Ridge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86780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 + 0 =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100 + 0 = 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71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 + 5 =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25 + 25 =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212109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4547013"/>
                  </p:ext>
                </p:extLst>
              </p:nvPr>
            </p:nvGraphicFramePr>
            <p:xfrm>
              <a:off x="4811593" y="3672664"/>
              <a:ext cx="596392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0980">
                      <a:extLst>
                        <a:ext uri="{9D8B030D-6E8A-4147-A177-3AD203B41FA5}">
                          <a16:colId xmlns:a16="http://schemas.microsoft.com/office/drawing/2014/main" val="1806517300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1873758225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2815628975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42838690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8" t="-8197" r="-30122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08" t="-8197" r="-20122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Lasso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Ridge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86780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 + 0 =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100 + 0 = 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71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 + 5 =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25 + 25 =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21210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618553" y="5394656"/>
            <a:ext cx="688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Lasso results in sparse solutions – vector with more zero coordinates</a:t>
            </a:r>
          </a:p>
          <a:p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Dimension reduction, save 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4200" y="321099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4200" y="2112358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661993" y="1892936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93" y="1892936"/>
                <a:ext cx="1212191" cy="967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818203" y="2964604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203" y="2964604"/>
                <a:ext cx="1154034" cy="967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94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979" y="306515"/>
            <a:ext cx="7180829" cy="4759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vs. Ridge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0153" y="5775181"/>
            <a:ext cx="688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Lasso results in sparse solutions – vector with more zero coordinates</a:t>
            </a:r>
          </a:p>
          <a:p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Dimension reduction, save 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4200" y="321099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4200" y="2112358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61993" y="1892936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93" y="1892936"/>
                <a:ext cx="1212191" cy="967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818203" y="2964604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203" y="2964604"/>
                <a:ext cx="1154034" cy="96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6313566" y="5233917"/>
            <a:ext cx="49891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 taken from [https://onlinecourses.science.psu.edu/stat857/node/158]</a:t>
            </a:r>
          </a:p>
        </p:txBody>
      </p:sp>
    </p:spTree>
    <p:extLst>
      <p:ext uri="{BB962C8B-B14F-4D97-AF65-F5344CB8AC3E}">
        <p14:creationId xmlns:p14="http://schemas.microsoft.com/office/powerpoint/2010/main" val="38437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sz="4000" b="1" dirty="0"/>
              <a:t>4. Support Vector Machines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5253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5086611" cy="5547043"/>
          </a:xfrm>
        </p:spPr>
        <p:txBody>
          <a:bodyPr/>
          <a:lstStyle/>
          <a:p>
            <a:r>
              <a:rPr lang="en-US" dirty="0"/>
              <a:t>SVMs maximize the margin (called ‘street’) around the separating hyperplane.</a:t>
            </a:r>
          </a:p>
          <a:p>
            <a:r>
              <a:rPr lang="en-US" dirty="0"/>
              <a:t> The decision boundary is fully determined (or “supported”) by the instances located on the edge of the street.</a:t>
            </a:r>
          </a:p>
          <a:p>
            <a:r>
              <a:rPr lang="en-US" dirty="0"/>
              <a:t>These instances are called</a:t>
            </a:r>
            <a:r>
              <a:rPr lang="en-US" b="1" i="1" dirty="0"/>
              <a:t> support vectors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24503" y="3152503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64286" y="3505200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04069" y="385789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04069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72995" y="4046582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1921" y="3603895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1975" y="383902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24503" y="4165598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59635" y="4717141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03895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150537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664561" y="305199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108917" y="309045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74289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39661" y="23328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081523" y="2215243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08917" y="24852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398040" y="289451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74289" y="2033091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39661" y="1966320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575544" y="3345906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9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5086611" cy="5547043"/>
          </a:xfrm>
        </p:spPr>
        <p:txBody>
          <a:bodyPr/>
          <a:lstStyle/>
          <a:p>
            <a:r>
              <a:rPr lang="en-US" dirty="0"/>
              <a:t>SVMs maximize the margin (called ‘street’) around the separating hyperplane.</a:t>
            </a:r>
          </a:p>
          <a:p>
            <a:r>
              <a:rPr lang="en-US" dirty="0"/>
              <a:t> The decision boundary is fully determined (or “supported”) by the instances located on the edge of the street.</a:t>
            </a:r>
          </a:p>
          <a:p>
            <a:r>
              <a:rPr lang="en-US" dirty="0"/>
              <a:t>These instances are called</a:t>
            </a:r>
            <a:r>
              <a:rPr lang="en-US" b="1" i="1" dirty="0"/>
              <a:t> support vectors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24503" y="3152503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64286" y="3505200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04069" y="385789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04069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72995" y="4046582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1921" y="3603895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1975" y="383902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24503" y="4165598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59635" y="4717141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03895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150537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664561" y="305199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108917" y="309045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74289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39661" y="23328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081523" y="2215243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08917" y="24852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398040" y="289451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74289" y="2033091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39661" y="1966320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575544" y="3345906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8604069" y="1419497"/>
            <a:ext cx="765924" cy="3988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172995" y="1793966"/>
            <a:ext cx="1820750" cy="3167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741921" y="2168435"/>
            <a:ext cx="3053079" cy="1914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310847" y="2542904"/>
            <a:ext cx="3053079" cy="1914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5294" y="2293981"/>
            <a:ext cx="3950780" cy="210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275294" y="2702921"/>
            <a:ext cx="4115517" cy="1136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7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sz="4400" b="1" dirty="0"/>
              <a:t>3. Linear/Logistic Regression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5202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6801394" y="2332807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19855" y="1451788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5086611" cy="5547043"/>
          </a:xfrm>
        </p:spPr>
        <p:txBody>
          <a:bodyPr/>
          <a:lstStyle/>
          <a:p>
            <a:r>
              <a:rPr lang="en-US" dirty="0"/>
              <a:t>SVMs maximize the margin (called ‘street’) around the separating hyperplane.</a:t>
            </a:r>
          </a:p>
          <a:p>
            <a:r>
              <a:rPr lang="en-US" dirty="0"/>
              <a:t> The decision boundary is fully determined (or “supported”) by the instances located on the edge of the street.</a:t>
            </a:r>
          </a:p>
          <a:p>
            <a:r>
              <a:rPr lang="en-US" dirty="0"/>
              <a:t>These instances are called</a:t>
            </a:r>
            <a:r>
              <a:rPr lang="en-US" b="1" i="1" dirty="0"/>
              <a:t> support vectors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24503" y="3152503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64286" y="3505200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04069" y="3857897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04069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72995" y="4046582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1921" y="3603895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1975" y="383902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24503" y="4165598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59635" y="4717141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03895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150537" y="2711632"/>
            <a:ext cx="219456" cy="21771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664561" y="305199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108917" y="309045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74289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39661" y="23328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081523" y="2215243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08917" y="24852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398040" y="289451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74289" y="2033091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39661" y="1966320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575544" y="3345906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2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6801394" y="2332807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19855" y="1451788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5086611" cy="5547043"/>
          </a:xfrm>
        </p:spPr>
        <p:txBody>
          <a:bodyPr/>
          <a:lstStyle/>
          <a:p>
            <a:r>
              <a:rPr lang="en-US" dirty="0"/>
              <a:t>SVMs maximize the margin (called ‘street’) around the separating hyperplane.</a:t>
            </a:r>
          </a:p>
          <a:p>
            <a:r>
              <a:rPr lang="en-US" dirty="0"/>
              <a:t> The decision boundary is fully determined (or “supported”) by the instances located on the edge of the street.</a:t>
            </a:r>
          </a:p>
          <a:p>
            <a:r>
              <a:rPr lang="en-US" dirty="0"/>
              <a:t>These instances are called</a:t>
            </a:r>
            <a:r>
              <a:rPr lang="en-US" b="1" i="1" dirty="0"/>
              <a:t> support vectors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24503" y="3152503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64286" y="3505200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04069" y="3857897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04069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72995" y="4046582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1921" y="3603895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1975" y="383902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24503" y="4165598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59635" y="4717141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03895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150537" y="2711632"/>
            <a:ext cx="219456" cy="21771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664561" y="305199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108917" y="309045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74289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39661" y="23328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081523" y="2215243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08917" y="24852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398040" y="289451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74289" y="2033091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39661" y="1966320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575544" y="3345906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9285588" y="3535478"/>
            <a:ext cx="761563" cy="85093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529072" y="3935294"/>
            <a:ext cx="1924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Maximize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Margin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9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6801394" y="2332807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19855" y="1451788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5086611" cy="5547043"/>
          </a:xfrm>
        </p:spPr>
        <p:txBody>
          <a:bodyPr/>
          <a:lstStyle/>
          <a:p>
            <a:r>
              <a:rPr lang="en-US" dirty="0"/>
              <a:t>SVMs maximize the margin (called ‘street’) around the separating hyperplane.</a:t>
            </a:r>
          </a:p>
          <a:p>
            <a:r>
              <a:rPr lang="en-US" dirty="0"/>
              <a:t> The decision boundary is fully determined (or “supported”) by the instances located on the edge of the street.</a:t>
            </a:r>
          </a:p>
          <a:p>
            <a:r>
              <a:rPr lang="en-US" dirty="0"/>
              <a:t>These instances are called</a:t>
            </a:r>
            <a:r>
              <a:rPr lang="en-US" b="1" i="1" dirty="0"/>
              <a:t> support vectors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24503" y="3152503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64286" y="3505200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04069" y="3857897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04069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72995" y="4046582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1921" y="3603895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1975" y="383902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24503" y="4165598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59635" y="4717141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03895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150537" y="2711632"/>
            <a:ext cx="219456" cy="21771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664561" y="305199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108917" y="309045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74289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39661" y="23328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081523" y="2215243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08917" y="24852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398040" y="289451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74289" y="2033091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39661" y="1966320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575544" y="3345906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9285588" y="3535478"/>
            <a:ext cx="761563" cy="85093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529072" y="3935294"/>
            <a:ext cx="1924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Maximize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Margin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41921" y="993200"/>
            <a:ext cx="217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Support Vectors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>
            <a:stCxn id="4" idx="2"/>
            <a:endCxn id="5" idx="0"/>
          </p:cNvCxnSpPr>
          <p:nvPr/>
        </p:nvCxnSpPr>
        <p:spPr>
          <a:xfrm flipH="1">
            <a:off x="7846423" y="1362532"/>
            <a:ext cx="982222" cy="1789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2"/>
            <a:endCxn id="6" idx="0"/>
          </p:cNvCxnSpPr>
          <p:nvPr/>
        </p:nvCxnSpPr>
        <p:spPr>
          <a:xfrm flipH="1">
            <a:off x="8286206" y="1362532"/>
            <a:ext cx="542439" cy="214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7" idx="0"/>
          </p:cNvCxnSpPr>
          <p:nvPr/>
        </p:nvCxnSpPr>
        <p:spPr>
          <a:xfrm flipH="1">
            <a:off x="8725989" y="1362532"/>
            <a:ext cx="102656" cy="2495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4" idx="2"/>
            <a:endCxn id="16" idx="0"/>
          </p:cNvCxnSpPr>
          <p:nvPr/>
        </p:nvCxnSpPr>
        <p:spPr>
          <a:xfrm>
            <a:off x="8828645" y="1362532"/>
            <a:ext cx="431620" cy="134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4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6801394" y="2332807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19855" y="1451788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5086611" cy="5547043"/>
          </a:xfrm>
        </p:spPr>
        <p:txBody>
          <a:bodyPr/>
          <a:lstStyle/>
          <a:p>
            <a:r>
              <a:rPr lang="en-US" dirty="0"/>
              <a:t>SVMs maximize the margin (called ‘street’) around the separating hyperplane.</a:t>
            </a:r>
          </a:p>
          <a:p>
            <a:r>
              <a:rPr lang="en-US" dirty="0"/>
              <a:t> The decision boundary is fully determined (or “supported”) by the instances located on the edge of the street.</a:t>
            </a:r>
          </a:p>
          <a:p>
            <a:r>
              <a:rPr lang="en-US" dirty="0"/>
              <a:t>These instances are called</a:t>
            </a:r>
            <a:r>
              <a:rPr lang="en-US" b="1" i="1" dirty="0"/>
              <a:t> support vectors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24503" y="3152503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64286" y="3505200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04069" y="3857897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04069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72995" y="4046582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1921" y="3603895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1975" y="383902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24503" y="4165598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59635" y="4717141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03895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150537" y="2711632"/>
            <a:ext cx="219456" cy="21771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664561" y="305199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108917" y="309045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74289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39661" y="23328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081523" y="2215243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08917" y="24852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398040" y="289451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74289" y="2033091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39661" y="1966320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575544" y="3345906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9285588" y="3535478"/>
            <a:ext cx="761563" cy="85093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230950" y="1903130"/>
            <a:ext cx="3082623" cy="26281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529072" y="3935294"/>
            <a:ext cx="1924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Maximize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Margin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60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6909" y="1394233"/>
                <a:ext cx="6164484" cy="55470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 smtClean="0"/>
                  <a:t>So</a:t>
                </a:r>
                <a:r>
                  <a:rPr lang="en-US" sz="2400" dirty="0"/>
                  <a:t>, the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is then: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total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den>
                    </m:f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We want a classifier (decision boundary) maximizing the distance (margin):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909" y="1394233"/>
                <a:ext cx="6164484" cy="5547043"/>
              </a:xfrm>
              <a:blipFill>
                <a:blip r:embed="rId2"/>
                <a:stretch>
                  <a:fillRect l="-1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256" t="28193" r="28077" b="37871"/>
          <a:stretch/>
        </p:blipFill>
        <p:spPr>
          <a:xfrm>
            <a:off x="7416107" y="2099765"/>
            <a:ext cx="3962400" cy="33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267"/>
                <a:ext cx="6164484" cy="55470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We want a classifier (decision boundary) maximizing the distance (margin):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𝑚𝑎𝑥𝑖𝑚𝑖𝑧𝑒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    or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𝑖𝑛𝑖𝑚𝑖𝑧𝑒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For a simple derivative, the </a:t>
                </a:r>
                <a:r>
                  <a:rPr lang="en-US" sz="2400" b="1" dirty="0"/>
                  <a:t>hard margin linear SVM classifier objective</a:t>
                </a:r>
                <a:r>
                  <a:rPr lang="en-US" sz="2400" dirty="0"/>
                  <a:t> is</a:t>
                </a: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US" sz="2000" b="1" dirty="0"/>
              </a:p>
              <a:p>
                <a:pPr marL="0" indent="0">
                  <a:buNone/>
                </a:pPr>
                <a:endParaRPr lang="en-US" sz="20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</m:t>
                      </m:r>
                    </m:oMath>
                  </m:oMathPara>
                </a14:m>
                <a:endParaRPr lang="en-US" sz="20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2000" dirty="0"/>
                  <a:t> </a:t>
                </a:r>
                <a:endParaRPr lang="en-US" sz="2000" dirty="0" smtClean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400" dirty="0">
                    <a:sym typeface="Wingdings" panose="05000000000000000000" pitchFamily="2" charset="2"/>
                  </a:rPr>
                  <a:t></a:t>
                </a:r>
                <a:r>
                  <a:rPr lang="en-US" sz="24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267"/>
                <a:ext cx="6164484" cy="5547043"/>
              </a:xfrm>
              <a:blipFill>
                <a:blip r:embed="rId2"/>
                <a:stretch>
                  <a:fillRect l="-1583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256" t="28193" r="28077" b="37871"/>
          <a:stretch/>
        </p:blipFill>
        <p:spPr>
          <a:xfrm>
            <a:off x="7416107" y="2099765"/>
            <a:ext cx="3962400" cy="3329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506899" y="2099765"/>
                <a:ext cx="719236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=1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899" y="2099765"/>
                <a:ext cx="719236" cy="387927"/>
              </a:xfrm>
              <a:prstGeom prst="rect">
                <a:avLst/>
              </a:prstGeom>
              <a:blipFill>
                <a:blip r:embed="rId5"/>
                <a:stretch>
                  <a:fillRect t="-3125" r="-5932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761966" y="4659699"/>
                <a:ext cx="789768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=-1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966" y="4659699"/>
                <a:ext cx="789768" cy="387927"/>
              </a:xfrm>
              <a:prstGeom prst="rect">
                <a:avLst/>
              </a:prstGeom>
              <a:blipFill>
                <a:blip r:embed="rId6"/>
                <a:stretch>
                  <a:fillRect t="-3125" r="-6154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Violations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750832" y="1711960"/>
            <a:ext cx="3304615" cy="36423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167207" y="3140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37673" y="21107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296332" y="25434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96560" y="21945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22514" y="496038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313820" y="4660626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51639" y="4363223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151867" y="401435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350087" y="408547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120553" y="305564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479212" y="348831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679440" y="313944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66740" y="430425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358046" y="4004494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87936" y="339090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196093" y="3358219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3415091" y="1234467"/>
            <a:ext cx="3304615" cy="364236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945664" y="2110767"/>
            <a:ext cx="3304615" cy="364236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65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Violations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268748" y="1393725"/>
            <a:ext cx="3304615" cy="36423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167207" y="3140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37673" y="21107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296332" y="25434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96560" y="21945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22514" y="496038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313820" y="4660626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51639" y="4363223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151867" y="401435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82111" y="4178365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120553" y="305564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479212" y="348831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679440" y="313944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66740" y="430425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358046" y="4004494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55189" y="346202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196093" y="3358219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66834" y="4075614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3415091" y="1234467"/>
            <a:ext cx="3304615" cy="364236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173463" y="1625681"/>
            <a:ext cx="3304615" cy="364236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>
            <a:endCxn id="22" idx="4"/>
          </p:cNvCxnSpPr>
          <p:nvPr/>
        </p:nvCxnSpPr>
        <p:spPr>
          <a:xfrm flipV="1">
            <a:off x="5250279" y="4217854"/>
            <a:ext cx="181418" cy="159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62689" y="5793997"/>
            <a:ext cx="219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Outlier</a:t>
            </a:r>
          </a:p>
        </p:txBody>
      </p:sp>
    </p:spTree>
    <p:extLst>
      <p:ext uri="{BB962C8B-B14F-4D97-AF65-F5344CB8AC3E}">
        <p14:creationId xmlns:p14="http://schemas.microsoft.com/office/powerpoint/2010/main" val="249133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Violations</a:t>
            </a:r>
          </a:p>
        </p:txBody>
      </p:sp>
      <p:sp>
        <p:nvSpPr>
          <p:cNvPr id="12" name="Oval 11"/>
          <p:cNvSpPr/>
          <p:nvPr/>
        </p:nvSpPr>
        <p:spPr>
          <a:xfrm>
            <a:off x="6167207" y="3140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37673" y="21107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296332" y="25434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96560" y="21945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22514" y="496038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313820" y="4660626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51639" y="4363223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151867" y="401435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82111" y="4178365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120553" y="305564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479212" y="348831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679440" y="313944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66740" y="430425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358046" y="4004494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55189" y="346202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196093" y="3358219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839646" y="3550423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endCxn id="22" idx="4"/>
          </p:cNvCxnSpPr>
          <p:nvPr/>
        </p:nvCxnSpPr>
        <p:spPr>
          <a:xfrm flipV="1">
            <a:off x="5250279" y="3692663"/>
            <a:ext cx="654230" cy="2118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62689" y="5793997"/>
            <a:ext cx="219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Outlier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02536" y="3358219"/>
            <a:ext cx="1008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4199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8138160" y="2082800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Soft margin linear SVM classifier objective: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/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</a:t>
                </a:r>
                <a:r>
                  <a:rPr lang="en-US" sz="18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sz="20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  <a:blipFill>
                <a:blip r:embed="rId3"/>
                <a:stretch>
                  <a:fillRect l="-1318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447280" y="2489200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9692727" y="33437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63193" y="23139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21852" y="27466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22080" y="23977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8053064" y="473817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44370" y="4438415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82189" y="414101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82417" y="379214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6820749" y="3003092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 rot="2456724">
                <a:off x="8563416" y="4616751"/>
                <a:ext cx="1718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8563416" y="4616751"/>
                <a:ext cx="17187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14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781" y="1127804"/>
            <a:ext cx="4322040" cy="28213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blipFill>
                <a:blip r:embed="rId3"/>
                <a:stretch>
                  <a:fillRect l="-1604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  <a:blipFill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837902" y="499087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Normal Equation </a:t>
            </a:r>
            <a:r>
              <a:rPr lang="en-US" dirty="0"/>
              <a:t>– </a:t>
            </a:r>
            <a:r>
              <a:rPr lang="en-US" i="1" dirty="0"/>
              <a:t>a closed-form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837902" y="1181495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1 instance:</a:t>
            </a:r>
            <a:endParaRPr lang="en-US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840404" y="235380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</a:t>
            </a:r>
            <a:r>
              <a:rPr lang="en-US" i="1" dirty="0"/>
              <a:t>m</a:t>
            </a:r>
            <a:r>
              <a:rPr lang="en-US" dirty="0"/>
              <a:t> instances: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  <a:blipFill>
                <a:blip r:embed="rId8"/>
                <a:stretch>
                  <a:fillRect t="-3797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7789843" y="4264140"/>
                <a:ext cx="290505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843" y="4264140"/>
                <a:ext cx="2905051" cy="307777"/>
              </a:xfrm>
              <a:prstGeom prst="rect">
                <a:avLst/>
              </a:prstGeom>
              <a:blipFill>
                <a:blip r:embed="rId9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8227449" y="4990874"/>
                <a:ext cx="1936448" cy="12014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449" y="4990874"/>
                <a:ext cx="1936448" cy="12014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9712186" y="5303074"/>
                <a:ext cx="1854695" cy="5770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186" y="5303074"/>
                <a:ext cx="1854695" cy="5770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7164418" y="4990874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418" y="4990874"/>
                <a:ext cx="1063031" cy="11339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1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8138160" y="2082800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Soft margin linear SVM classifier objective: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/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</a:t>
                </a:r>
                <a:r>
                  <a:rPr lang="en-US" sz="18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sz="20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  <a:blipFill>
                <a:blip r:embed="rId3"/>
                <a:stretch>
                  <a:fillRect l="-1318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447280" y="2489200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9692727" y="33437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63193" y="23139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21852" y="27466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22080" y="23977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8053064" y="473817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44370" y="4438415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82189" y="414101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82417" y="379214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190816" y="3394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8138160" y="2082800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Soft margin linear SVM classifier objective: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/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</a:t>
                </a:r>
                <a:r>
                  <a:rPr lang="en-US" sz="18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sz="20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  <a:blipFill>
                <a:blip r:embed="rId3"/>
                <a:stretch>
                  <a:fillRect l="-1318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447280" y="2489200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9692727" y="33437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63193" y="23139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21852" y="27466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22080" y="23977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8053064" y="473817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44370" y="4438415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82189" y="414101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82417" y="379214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7795063" y="2276795"/>
            <a:ext cx="2722880" cy="227584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9190816" y="3394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 rot="2456724">
                <a:off x="9511250" y="4143499"/>
                <a:ext cx="19498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511250" y="4143499"/>
                <a:ext cx="19498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8900160" y="2888872"/>
            <a:ext cx="251646" cy="2708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86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8138160" y="2082800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Soft margin linear SVM classifier objective: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/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</a:t>
                </a:r>
                <a:r>
                  <a:rPr lang="en-US" sz="18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sz="20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  <a:blipFill>
                <a:blip r:embed="rId3"/>
                <a:stretch>
                  <a:fillRect l="-1318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447280" y="2489200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9692727" y="33437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63193" y="23139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21852" y="27466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22080" y="23977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8053064" y="473817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44370" y="4438415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82189" y="414101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82417" y="379214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6418766" y="3111017"/>
            <a:ext cx="2722880" cy="227584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9190816" y="3394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 rot="2456724">
                <a:off x="8134953" y="4977721"/>
                <a:ext cx="19498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8134953" y="4977721"/>
                <a:ext cx="19498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7758256" y="42073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7735212" y="2817752"/>
            <a:ext cx="1263824" cy="13896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3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06172" y="905729"/>
                <a:ext cx="6477000" cy="554704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Soft margin linear SVM classifier objective: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/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</a:t>
                </a:r>
                <a:r>
                  <a:rPr lang="en-US" sz="18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sz="20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6172" y="905729"/>
                <a:ext cx="6477000" cy="5547043"/>
              </a:xfrm>
              <a:blipFill>
                <a:blip r:embed="rId3"/>
                <a:stretch>
                  <a:fillRect l="-1223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65" y="4099169"/>
            <a:ext cx="10345615" cy="275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3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Polynomial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2429"/>
          <a:stretch/>
        </p:blipFill>
        <p:spPr>
          <a:xfrm>
            <a:off x="1635760" y="2480310"/>
            <a:ext cx="4079240" cy="32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4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Polynomial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2480310"/>
            <a:ext cx="8575040" cy="3215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82320" y="1791611"/>
                <a:ext cx="3301288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Adding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320" y="1791611"/>
                <a:ext cx="3301288" cy="532966"/>
              </a:xfrm>
              <a:prstGeom prst="rect">
                <a:avLst/>
              </a:prstGeom>
              <a:blipFill>
                <a:blip r:embed="rId4"/>
                <a:stretch>
                  <a:fillRect l="-3882" t="-11494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729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Polynomial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2480310"/>
            <a:ext cx="8575040" cy="3215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82320" y="1791611"/>
                <a:ext cx="3301288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Adding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320" y="1791611"/>
                <a:ext cx="3301288" cy="532966"/>
              </a:xfrm>
              <a:prstGeom prst="rect">
                <a:avLst/>
              </a:prstGeom>
              <a:blipFill>
                <a:blip r:embed="rId4"/>
                <a:stretch>
                  <a:fillRect l="-3882" t="-11494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741715" y="569595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At a low polynomial degree it cannot deal with very complex datasets, and 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with a high polynomial degree it creates a huge number of features, making the model too slow 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Kernel Trick!!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44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Similarity Features</a:t>
            </a:r>
          </a:p>
          <a:p>
            <a:pPr lvl="1"/>
            <a:r>
              <a:rPr lang="en-US" dirty="0"/>
              <a:t>Gaussian </a:t>
            </a:r>
            <a:r>
              <a:rPr lang="en-US" i="1" dirty="0"/>
              <a:t>Radial Basis Function (RBF)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63" y="2130286"/>
            <a:ext cx="4452938" cy="42241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8023861" y="1388994"/>
            <a:ext cx="868680" cy="74129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892541" y="1019662"/>
            <a:ext cx="1226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Landmark</a:t>
            </a:r>
            <a:endParaRPr lang="en-US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01" y="2983905"/>
            <a:ext cx="10166197" cy="352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7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Similarity Features</a:t>
            </a:r>
          </a:p>
          <a:p>
            <a:pPr lvl="1"/>
            <a:r>
              <a:rPr lang="en-US" dirty="0"/>
              <a:t>Gaussian </a:t>
            </a:r>
            <a:r>
              <a:rPr lang="en-US" i="1" dirty="0"/>
              <a:t>Radial Basis Function (RBF)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63" y="2130286"/>
            <a:ext cx="4452938" cy="42241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8023861" y="1388994"/>
            <a:ext cx="868680" cy="74129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892541" y="1019662"/>
            <a:ext cx="1226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Landmark</a:t>
            </a:r>
            <a:endParaRPr lang="en-US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01" y="2983905"/>
            <a:ext cx="10166197" cy="3529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1199" y="5867504"/>
            <a:ext cx="8229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Creating a landmark at the location of each and every instance in the dataset increase many dimensions and thus creates a huge number of features 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Kernel Trick!!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5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27" y="1613393"/>
            <a:ext cx="2516777" cy="1070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" y="1105989"/>
            <a:ext cx="325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-degree polynomial kernel: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995" y="1613393"/>
            <a:ext cx="6943061" cy="1897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40525" y="1039535"/>
            <a:ext cx="585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trick for a 2</a:t>
            </a:r>
            <a:r>
              <a:rPr lang="en-US" baseline="30000" dirty="0"/>
              <a:t>nd</a:t>
            </a:r>
            <a:r>
              <a:rPr lang="en-US" dirty="0"/>
              <a:t>-degree polynomial mapping: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05" y="4445097"/>
            <a:ext cx="4790259" cy="149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207" y="1928892"/>
            <a:ext cx="5451321" cy="33919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09" y="1339815"/>
            <a:ext cx="3686584" cy="6729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6594" y="1402129"/>
            <a:ext cx="2403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Cost: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007" y="2210054"/>
            <a:ext cx="3493686" cy="676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00" y="3230253"/>
            <a:ext cx="4582793" cy="15629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61" y="5320826"/>
            <a:ext cx="4219032" cy="4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685" y="1072675"/>
            <a:ext cx="531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Making predictions with a </a:t>
            </a:r>
            <a:r>
              <a:rPr lang="en-US" dirty="0" err="1"/>
              <a:t>kernelized</a:t>
            </a:r>
            <a:r>
              <a:rPr lang="en-US" dirty="0"/>
              <a:t> SVM: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47" y="1701882"/>
            <a:ext cx="5826643" cy="2274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78" y="4389461"/>
            <a:ext cx="5688607" cy="194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9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 rot="2456724">
                <a:off x="8892855" y="5146783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8892855" y="5146783"/>
                <a:ext cx="15456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trying to fit the largest possible street between two classes while limiting margin violations, SVM Regression </a:t>
            </a:r>
            <a:r>
              <a:rPr lang="en-US" u="sng" dirty="0"/>
              <a:t>tries to fit as many instances as possible </a:t>
            </a:r>
            <a:r>
              <a:rPr lang="en-US" i="1" u="sng" dirty="0"/>
              <a:t>on</a:t>
            </a:r>
            <a:r>
              <a:rPr lang="en-US" u="sng" dirty="0"/>
              <a:t> the street </a:t>
            </a:r>
            <a:r>
              <a:rPr lang="en-US" dirty="0"/>
              <a:t>while limiting margin violations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194560" y="2884437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03680" y="3290837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29579" y="3002058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79" y="3002058"/>
                <a:ext cx="7308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3749127" y="4145428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19593" y="3115604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78252" y="3548269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78480" y="319939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 rot="2456724">
                <a:off x="4023789" y="4498096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4023789" y="4498096"/>
                <a:ext cx="15456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 rot="2456724">
                <a:off x="3319042" y="5075663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3319042" y="5075663"/>
                <a:ext cx="15456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2109464" y="5539808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600770" y="524005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38589" y="4942649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438817" y="4593777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7869228" y="2763044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077493" y="3361957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603392" y="3073178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392" y="3073178"/>
                <a:ext cx="73082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8441152" y="473391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211618" y="3704088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570277" y="4136753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770505" y="378788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 rot="2456724">
                <a:off x="9580888" y="4391392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580888" y="4391392"/>
                <a:ext cx="154561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/>
          <p:cNvSpPr/>
          <p:nvPr/>
        </p:nvSpPr>
        <p:spPr>
          <a:xfrm>
            <a:off x="7939241" y="478471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001548" y="381617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9461062" y="4056324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560435" y="3899965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729171" y="4896796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618145" y="565138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8885069" y="5170754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9116234" y="570218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980988" y="501357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751454" y="3983753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110113" y="4416418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310341" y="4067546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479077" y="506437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886608" y="3799218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 rot="2456724">
                <a:off x="2629275" y="5412877"/>
                <a:ext cx="1718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2629275" y="5412877"/>
                <a:ext cx="17187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>
            <a:off x="6096522" y="3974673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 rot="2456724">
                <a:off x="7728386" y="5603021"/>
                <a:ext cx="17052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7728386" y="5603021"/>
                <a:ext cx="170521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259375" y="2391973"/>
            <a:ext cx="16905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Regression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52558" y="2456254"/>
            <a:ext cx="16905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1558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trying to fit the largest possible street between two classes while limiting margin violations, SVM Regression </a:t>
            </a:r>
            <a:r>
              <a:rPr lang="en-US" u="sng" dirty="0"/>
              <a:t>tries to fit as many instances as possible </a:t>
            </a:r>
            <a:r>
              <a:rPr lang="en-US" i="1" u="sng" dirty="0"/>
              <a:t>on</a:t>
            </a:r>
            <a:r>
              <a:rPr lang="en-US" u="sng" dirty="0"/>
              <a:t> the street </a:t>
            </a:r>
            <a:r>
              <a:rPr lang="en-US" dirty="0"/>
              <a:t>while limiting margin violations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31" y="2460056"/>
            <a:ext cx="9366738" cy="39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1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sz="4400" b="1" dirty="0"/>
              <a:t>5. Model Evaluation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7338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vs. 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2174744"/>
            <a:ext cx="5435439" cy="2763016"/>
          </a:xfrm>
          <a:prstGeom prst="rect">
            <a:avLst/>
          </a:prstGeom>
        </p:spPr>
      </p:pic>
      <p:pic>
        <p:nvPicPr>
          <p:cNvPr id="10242" name="Picture 2" descr="Image result for classification vs regres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5" y="1499235"/>
            <a:ext cx="47625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3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1219" y="1040190"/>
            <a:ext cx="5049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Regression</a:t>
            </a:r>
            <a:r>
              <a:rPr lang="en-US" dirty="0"/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406" y="1466335"/>
            <a:ext cx="2959864" cy="5486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53085" y="1515526"/>
            <a:ext cx="2487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Absolute Error: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406" y="2275506"/>
            <a:ext cx="3118936" cy="5486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53085" y="2353727"/>
            <a:ext cx="2803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Root Mean Square Error: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34269" y="2872435"/>
            <a:ext cx="553998" cy="6444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0259" y="3761044"/>
            <a:ext cx="5049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Classification</a:t>
            </a:r>
            <a:r>
              <a:rPr lang="en-US" dirty="0"/>
              <a:t>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53085" y="4232937"/>
            <a:ext cx="3239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 Score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205" y="3886200"/>
            <a:ext cx="4563795" cy="216780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4120" y="347115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Confusion Matrix</a:t>
            </a:r>
          </a:p>
        </p:txBody>
      </p:sp>
      <p:sp>
        <p:nvSpPr>
          <p:cNvPr id="16" name="Right Arrow 15"/>
          <p:cNvSpPr/>
          <p:nvPr/>
        </p:nvSpPr>
        <p:spPr>
          <a:xfrm flipH="1">
            <a:off x="5111931" y="4693920"/>
            <a:ext cx="668475" cy="2761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1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417" y="2573413"/>
            <a:ext cx="5344351" cy="25385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6447" y="1030941"/>
            <a:ext cx="543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질문</a:t>
            </a:r>
            <a:r>
              <a:rPr lang="en-US" altLang="ko-KR" dirty="0"/>
              <a:t>) </a:t>
            </a:r>
            <a:r>
              <a:rPr lang="ko-KR" altLang="en-US" dirty="0"/>
              <a:t>그림의 숫자가 </a:t>
            </a:r>
            <a:r>
              <a:rPr lang="en-US" altLang="ko-KR" dirty="0"/>
              <a:t>5 </a:t>
            </a:r>
            <a:r>
              <a:rPr lang="ko-KR" altLang="en-US" dirty="0"/>
              <a:t>입니까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1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417" y="2573413"/>
            <a:ext cx="5344351" cy="25385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6447" y="1030941"/>
            <a:ext cx="543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질문</a:t>
            </a:r>
            <a:r>
              <a:rPr lang="en-US" altLang="ko-KR" dirty="0"/>
              <a:t>) </a:t>
            </a:r>
            <a:r>
              <a:rPr lang="ko-KR" altLang="en-US" dirty="0"/>
              <a:t>그림의 숫자가 </a:t>
            </a:r>
            <a:r>
              <a:rPr lang="en-US" altLang="ko-KR" dirty="0"/>
              <a:t>5 </a:t>
            </a:r>
            <a:r>
              <a:rPr lang="ko-KR" altLang="en-US" dirty="0"/>
              <a:t>입니까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82117" y="5239735"/>
            <a:ext cx="337969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True Positive: </a:t>
            </a:r>
          </a:p>
          <a:p>
            <a:r>
              <a:rPr lang="ko-KR" altLang="en-US" dirty="0"/>
              <a:t>네 </a:t>
            </a:r>
            <a:r>
              <a:rPr lang="en-US" altLang="ko-KR" dirty="0"/>
              <a:t>(Positive)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딩동댕</a:t>
            </a:r>
            <a:r>
              <a:rPr lang="en-US" altLang="ko-KR" dirty="0">
                <a:sym typeface="Wingdings" panose="05000000000000000000" pitchFamily="2" charset="2"/>
              </a:rPr>
              <a:t>! (True)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60177" y="1799329"/>
            <a:ext cx="3466246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True Negative: </a:t>
            </a:r>
          </a:p>
          <a:p>
            <a:r>
              <a:rPr lang="ko-KR" altLang="en-US" dirty="0"/>
              <a:t>아니요</a:t>
            </a:r>
            <a:r>
              <a:rPr lang="en-US" altLang="ko-KR" dirty="0"/>
              <a:t>(Negative)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딩동댕</a:t>
            </a:r>
            <a:r>
              <a:rPr lang="en-US" altLang="ko-KR" dirty="0">
                <a:sym typeface="Wingdings" panose="05000000000000000000" pitchFamily="2" charset="2"/>
              </a:rPr>
              <a:t>!(True)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60177" y="5239735"/>
            <a:ext cx="350847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False Negative: </a:t>
            </a:r>
          </a:p>
          <a:p>
            <a:r>
              <a:rPr lang="ko-KR" altLang="en-US" dirty="0"/>
              <a:t>아니요</a:t>
            </a:r>
            <a:r>
              <a:rPr lang="en-US" altLang="ko-KR" dirty="0"/>
              <a:t>(Negative)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땡</a:t>
            </a:r>
            <a:r>
              <a:rPr lang="en-US" altLang="ko-KR" dirty="0">
                <a:sym typeface="Wingdings" panose="05000000000000000000" pitchFamily="2" charset="2"/>
              </a:rPr>
              <a:t>! (False)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82117" y="1799328"/>
            <a:ext cx="337969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False Positive: </a:t>
            </a:r>
          </a:p>
          <a:p>
            <a:r>
              <a:rPr lang="ko-KR" altLang="en-US" dirty="0"/>
              <a:t>네 </a:t>
            </a:r>
            <a:r>
              <a:rPr lang="en-US" altLang="ko-KR" dirty="0"/>
              <a:t>(Positive)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땡</a:t>
            </a:r>
            <a:r>
              <a:rPr lang="en-US" altLang="ko-KR" dirty="0">
                <a:sym typeface="Wingdings" panose="05000000000000000000" pitchFamily="2" charset="2"/>
              </a:rPr>
              <a:t>!(False)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11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35794" y="4036374"/>
            <a:ext cx="8159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Accuracy: </a:t>
            </a:r>
            <a:r>
              <a:rPr lang="ko-KR" altLang="en-US" dirty="0"/>
              <a:t>예측이 얼마나 정확한가</a:t>
            </a:r>
            <a:r>
              <a:rPr lang="en-US" altLang="ko-KR" dirty="0"/>
              <a:t>?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(TP + TN)/total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Precision:  “</a:t>
            </a:r>
            <a:r>
              <a:rPr lang="ko-KR" altLang="en-US" dirty="0"/>
              <a:t>네</a:t>
            </a:r>
            <a:r>
              <a:rPr lang="en-US" altLang="ko-KR" dirty="0"/>
              <a:t>”</a:t>
            </a:r>
            <a:r>
              <a:rPr lang="ko-KR" altLang="en-US" dirty="0"/>
              <a:t>라고 했을 때</a:t>
            </a:r>
            <a:r>
              <a:rPr lang="en-US" altLang="ko-KR" dirty="0"/>
              <a:t>, </a:t>
            </a:r>
            <a:r>
              <a:rPr lang="ko-KR" altLang="en-US" dirty="0"/>
              <a:t>예측이 얼마나 정확한가</a:t>
            </a:r>
            <a:r>
              <a:rPr lang="en-US" altLang="ko-KR" dirty="0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TP/(TP + FP)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Recall: </a:t>
            </a:r>
            <a:r>
              <a:rPr lang="ko-KR" altLang="en-US" dirty="0"/>
              <a:t>실제 그림이 </a:t>
            </a:r>
            <a:r>
              <a:rPr lang="en-US" altLang="ko-KR" dirty="0"/>
              <a:t>5</a:t>
            </a:r>
            <a:r>
              <a:rPr lang="ko-KR" altLang="en-US" dirty="0"/>
              <a:t>일때</a:t>
            </a:r>
            <a:r>
              <a:rPr lang="en-US" altLang="ko-KR" dirty="0"/>
              <a:t>, </a:t>
            </a:r>
            <a:r>
              <a:rPr lang="ko-KR" altLang="en-US" dirty="0"/>
              <a:t>예측이 얼마나 정확한가</a:t>
            </a:r>
            <a:r>
              <a:rPr lang="en-US" altLang="ko-KR" dirty="0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TP/(TP + FN)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 Score: recall</a:t>
            </a:r>
            <a:r>
              <a:rPr lang="ko-KR" altLang="en-US" dirty="0"/>
              <a:t>과 </a:t>
            </a:r>
            <a:r>
              <a:rPr lang="en-US" altLang="ko-KR" dirty="0"/>
              <a:t>precision</a:t>
            </a:r>
            <a:r>
              <a:rPr lang="ko-KR" altLang="en-US" dirty="0"/>
              <a:t>의 조화평균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2*(Recall*Precision)/(Recall + Precision)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912526" y="1018903"/>
            <a:ext cx="6501440" cy="2547483"/>
            <a:chOff x="1760177" y="1799328"/>
            <a:chExt cx="8701634" cy="420189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8417" y="2573413"/>
              <a:ext cx="5344351" cy="253856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082117" y="5239736"/>
              <a:ext cx="3379694" cy="7614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True Positive: </a:t>
              </a:r>
            </a:p>
            <a:p>
              <a:r>
                <a:rPr lang="ko-KR" altLang="en-US" sz="1200" dirty="0"/>
                <a:t>네 </a:t>
              </a:r>
              <a:r>
                <a:rPr lang="en-US" altLang="ko-KR" sz="1200" dirty="0"/>
                <a:t>(Positive)</a:t>
              </a:r>
              <a:r>
                <a:rPr lang="ko-KR" altLang="en-US" sz="1200" dirty="0"/>
                <a:t> </a:t>
              </a:r>
              <a:r>
                <a:rPr lang="en-US" altLang="ko-KR" sz="1200" dirty="0">
                  <a:sym typeface="Wingdings" panose="05000000000000000000" pitchFamily="2" charset="2"/>
                </a:rPr>
                <a:t> </a:t>
              </a:r>
              <a:r>
                <a:rPr lang="ko-KR" altLang="en-US" sz="1200" dirty="0">
                  <a:sym typeface="Wingdings" panose="05000000000000000000" pitchFamily="2" charset="2"/>
                </a:rPr>
                <a:t>딩동댕</a:t>
              </a:r>
              <a:r>
                <a:rPr lang="en-US" altLang="ko-KR" sz="1200" dirty="0">
                  <a:sym typeface="Wingdings" panose="05000000000000000000" pitchFamily="2" charset="2"/>
                </a:rPr>
                <a:t>! (True)</a:t>
              </a:r>
              <a:endParaRPr 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0177" y="1799330"/>
              <a:ext cx="3466246" cy="7614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True Negative: </a:t>
              </a:r>
            </a:p>
            <a:p>
              <a:r>
                <a:rPr lang="ko-KR" altLang="en-US" sz="1200" dirty="0"/>
                <a:t>아니요</a:t>
              </a:r>
              <a:r>
                <a:rPr lang="en-US" altLang="ko-KR" sz="1200" dirty="0"/>
                <a:t>(Negative)</a:t>
              </a:r>
              <a:r>
                <a:rPr lang="ko-KR" altLang="en-US" sz="1200" dirty="0"/>
                <a:t> </a:t>
              </a:r>
              <a:r>
                <a:rPr lang="en-US" altLang="ko-KR" sz="1200" dirty="0">
                  <a:sym typeface="Wingdings" panose="05000000000000000000" pitchFamily="2" charset="2"/>
                </a:rPr>
                <a:t> </a:t>
              </a:r>
              <a:r>
                <a:rPr lang="ko-KR" altLang="en-US" sz="1200" dirty="0">
                  <a:sym typeface="Wingdings" panose="05000000000000000000" pitchFamily="2" charset="2"/>
                </a:rPr>
                <a:t>딩동댕</a:t>
              </a:r>
              <a:r>
                <a:rPr lang="en-US" altLang="ko-KR" sz="1200" dirty="0">
                  <a:sym typeface="Wingdings" panose="05000000000000000000" pitchFamily="2" charset="2"/>
                </a:rPr>
                <a:t>!(True)</a:t>
              </a:r>
              <a:endParaRPr 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60177" y="5239734"/>
              <a:ext cx="3508474" cy="7614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False Negative: </a:t>
              </a:r>
            </a:p>
            <a:p>
              <a:r>
                <a:rPr lang="ko-KR" altLang="en-US" sz="1200" dirty="0"/>
                <a:t>아니요</a:t>
              </a:r>
              <a:r>
                <a:rPr lang="en-US" altLang="ko-KR" sz="1200" dirty="0"/>
                <a:t>(Negative)</a:t>
              </a:r>
              <a:r>
                <a:rPr lang="ko-KR" altLang="en-US" sz="1200" dirty="0"/>
                <a:t> </a:t>
              </a:r>
              <a:r>
                <a:rPr lang="en-US" altLang="ko-KR" sz="1200" dirty="0">
                  <a:sym typeface="Wingdings" panose="05000000000000000000" pitchFamily="2" charset="2"/>
                </a:rPr>
                <a:t> </a:t>
              </a:r>
              <a:r>
                <a:rPr lang="ko-KR" altLang="en-US" sz="1200" dirty="0">
                  <a:sym typeface="Wingdings" panose="05000000000000000000" pitchFamily="2" charset="2"/>
                </a:rPr>
                <a:t>땡</a:t>
              </a:r>
              <a:r>
                <a:rPr lang="en-US" altLang="ko-KR" sz="1200" dirty="0">
                  <a:sym typeface="Wingdings" panose="05000000000000000000" pitchFamily="2" charset="2"/>
                </a:rPr>
                <a:t>! (False)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82117" y="1799328"/>
              <a:ext cx="3379694" cy="7614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False Positive: </a:t>
              </a:r>
            </a:p>
            <a:p>
              <a:r>
                <a:rPr lang="ko-KR" altLang="en-US" sz="1200" dirty="0"/>
                <a:t>네 </a:t>
              </a:r>
              <a:r>
                <a:rPr lang="en-US" altLang="ko-KR" sz="1200" dirty="0"/>
                <a:t>(Positive)</a:t>
              </a:r>
              <a:r>
                <a:rPr lang="ko-KR" altLang="en-US" sz="1200" dirty="0"/>
                <a:t> </a:t>
              </a:r>
              <a:r>
                <a:rPr lang="en-US" altLang="ko-KR" sz="1200" dirty="0">
                  <a:sym typeface="Wingdings" panose="05000000000000000000" pitchFamily="2" charset="2"/>
                </a:rPr>
                <a:t> </a:t>
              </a:r>
              <a:r>
                <a:rPr lang="ko-KR" altLang="en-US" sz="1200" dirty="0">
                  <a:sym typeface="Wingdings" panose="05000000000000000000" pitchFamily="2" charset="2"/>
                </a:rPr>
                <a:t>땡</a:t>
              </a:r>
              <a:r>
                <a:rPr lang="en-US" altLang="ko-KR" sz="1200" dirty="0">
                  <a:sym typeface="Wingdings" panose="05000000000000000000" pitchFamily="2" charset="2"/>
                </a:rPr>
                <a:t>!(False)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272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071154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환자 </a:t>
            </a:r>
            <a:r>
              <a:rPr lang="en-US" altLang="ko-KR" dirty="0"/>
              <a:t>100</a:t>
            </a:r>
            <a:r>
              <a:rPr lang="ko-KR" altLang="en-US" dirty="0"/>
              <a:t>명 중 암환자 </a:t>
            </a:r>
            <a:r>
              <a:rPr lang="en-US" altLang="ko-KR" dirty="0"/>
              <a:t>4 </a:t>
            </a:r>
            <a:r>
              <a:rPr lang="ko-KR" altLang="en-US" dirty="0"/>
              <a:t>명</a:t>
            </a:r>
            <a:endParaRPr lang="en-US" altLang="ko-KR" dirty="0"/>
          </a:p>
          <a:p>
            <a:pPr algn="ctr"/>
            <a:endParaRPr lang="en-US" dirty="0"/>
          </a:p>
          <a:p>
            <a:pPr algn="ctr"/>
            <a:endParaRPr lang="en-US" dirty="0">
              <a:sym typeface="Wingdings" panose="05000000000000000000" pitchFamily="2" charset="2"/>
            </a:endParaRPr>
          </a:p>
          <a:p>
            <a:pPr algn="ctr"/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27459" y="2271483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927457" y="4307597"/>
          <a:ext cx="3017524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080889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4415241" y="2271483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4415239" y="4307597"/>
          <a:ext cx="3017524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080889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7900843" y="2271483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7900841" y="4307597"/>
          <a:ext cx="3017524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080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55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09" y="2886710"/>
            <a:ext cx="3657600" cy="2275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389" y="2895600"/>
            <a:ext cx="3657600" cy="1950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469" y="2886710"/>
            <a:ext cx="3657600" cy="1968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24846" y="497788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Small learning rate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09014" y="497788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Large learning rate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547" y="1356243"/>
            <a:ext cx="4757284" cy="48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1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vs. Recall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907171" y="2184398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907169" y="4220512"/>
          <a:ext cx="3017524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803562" y="2184398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803560" y="4220512"/>
          <a:ext cx="3017524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299846" y="1275919"/>
            <a:ext cx="500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아이들을 위한 동영상 추천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5028" y="3352800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Safe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1657" y="2854420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Safe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52459" y="3345414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Safe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39088" y="2847034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Safe</a:t>
            </a:r>
          </a:p>
        </p:txBody>
      </p:sp>
    </p:spTree>
    <p:extLst>
      <p:ext uri="{BB962C8B-B14F-4D97-AF65-F5344CB8AC3E}">
        <p14:creationId xmlns:p14="http://schemas.microsoft.com/office/powerpoint/2010/main" val="353074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vs. Recall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907171" y="2184398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907169" y="4220512"/>
          <a:ext cx="3017524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803562" y="2184398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803560" y="4220512"/>
          <a:ext cx="3017524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38347" y="1275919"/>
            <a:ext cx="58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감시카메라에서의 예상  </a:t>
            </a:r>
            <a:r>
              <a:rPr lang="ko-KR" altLang="en-US"/>
              <a:t>범죄자 사진 보여주는 모델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5028" y="3352800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범죄자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4137" y="2854420"/>
            <a:ext cx="153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범죄자 아님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13268" y="3287486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범죄자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12377" y="2789106"/>
            <a:ext cx="153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범죄자 아님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40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Precision/Recall Tradeoff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673" y="939672"/>
            <a:ext cx="6126480" cy="1825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983" y="3119474"/>
            <a:ext cx="6680520" cy="31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vs. Recall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1594601"/>
            <a:ext cx="5455920" cy="4019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496506"/>
            <a:ext cx="5369240" cy="254293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872480" y="3139440"/>
            <a:ext cx="27432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6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333" y="966874"/>
            <a:ext cx="5408583" cy="4466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ROC Curve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9400" y="4602479"/>
            <a:ext cx="6065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True Positive Rate(TPR) </a:t>
            </a:r>
            <a:r>
              <a:rPr lang="en-US" sz="2400" dirty="0" smtClean="0"/>
              <a:t>: recall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False Positive Rate(FPR) = FP/(FP + TN)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111580"/>
            <a:ext cx="5412150" cy="31108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162005" y="3716124"/>
            <a:ext cx="2933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Area Under the Curve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(AUC)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19230587">
            <a:off x="8533980" y="2301715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Random classifier</a:t>
            </a:r>
            <a:endParaRPr lang="en-US" dirty="0"/>
          </a:p>
        </p:txBody>
      </p:sp>
      <p:sp>
        <p:nvSpPr>
          <p:cNvPr id="3" name="AutoShape 3" descr="ms-local-stream://EpubReader_364A07F2E97F45598B8C5F12FF2F169F/Content/OEBPS/assets/mlst_0307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6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Validation</a:t>
            </a:r>
          </a:p>
        </p:txBody>
      </p:sp>
      <p:sp>
        <p:nvSpPr>
          <p:cNvPr id="3" name="직사각형 24"/>
          <p:cNvSpPr/>
          <p:nvPr/>
        </p:nvSpPr>
        <p:spPr>
          <a:xfrm>
            <a:off x="3293527" y="2115592"/>
            <a:ext cx="1264840" cy="1945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4" name="직사각형 25"/>
          <p:cNvSpPr/>
          <p:nvPr/>
        </p:nvSpPr>
        <p:spPr>
          <a:xfrm>
            <a:off x="958438" y="2212887"/>
            <a:ext cx="1264840" cy="243238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5" name="직사각형 31"/>
          <p:cNvSpPr/>
          <p:nvPr/>
        </p:nvSpPr>
        <p:spPr>
          <a:xfrm>
            <a:off x="3293527" y="4207443"/>
            <a:ext cx="1264840" cy="486477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6" name="직선 화살표 연결선 83"/>
          <p:cNvCxnSpPr>
            <a:stCxn id="4" idx="3"/>
          </p:cNvCxnSpPr>
          <p:nvPr/>
        </p:nvCxnSpPr>
        <p:spPr>
          <a:xfrm>
            <a:off x="2223278" y="3429080"/>
            <a:ext cx="10216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24"/>
          <p:cNvSpPr/>
          <p:nvPr/>
        </p:nvSpPr>
        <p:spPr>
          <a:xfrm>
            <a:off x="10168467" y="2115592"/>
            <a:ext cx="924306" cy="1945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8" name="직사각형 31"/>
          <p:cNvSpPr/>
          <p:nvPr/>
        </p:nvSpPr>
        <p:spPr>
          <a:xfrm>
            <a:off x="10168467" y="4207443"/>
            <a:ext cx="924306" cy="486477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24"/>
          <p:cNvSpPr/>
          <p:nvPr/>
        </p:nvSpPr>
        <p:spPr>
          <a:xfrm>
            <a:off x="8076616" y="2115592"/>
            <a:ext cx="924306" cy="1945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0" name="직사각형 31"/>
          <p:cNvSpPr/>
          <p:nvPr/>
        </p:nvSpPr>
        <p:spPr>
          <a:xfrm>
            <a:off x="8076616" y="4207443"/>
            <a:ext cx="924306" cy="486477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11" name="직선 화살표 연결선 83"/>
          <p:cNvCxnSpPr>
            <a:stCxn id="3" idx="3"/>
          </p:cNvCxnSpPr>
          <p:nvPr/>
        </p:nvCxnSpPr>
        <p:spPr>
          <a:xfrm>
            <a:off x="4558368" y="3088546"/>
            <a:ext cx="731371" cy="439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83"/>
          <p:cNvCxnSpPr/>
          <p:nvPr/>
        </p:nvCxnSpPr>
        <p:spPr>
          <a:xfrm>
            <a:off x="9118655" y="3088418"/>
            <a:ext cx="9525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5" idx="3"/>
          </p:cNvCxnSpPr>
          <p:nvPr/>
        </p:nvCxnSpPr>
        <p:spPr>
          <a:xfrm flipV="1">
            <a:off x="4558368" y="3092943"/>
            <a:ext cx="731371" cy="1357739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10" idx="1"/>
          </p:cNvCxnSpPr>
          <p:nvPr/>
        </p:nvCxnSpPr>
        <p:spPr>
          <a:xfrm>
            <a:off x="7332941" y="3092943"/>
            <a:ext cx="743674" cy="1357739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83"/>
          <p:cNvCxnSpPr/>
          <p:nvPr/>
        </p:nvCxnSpPr>
        <p:spPr>
          <a:xfrm>
            <a:off x="7346900" y="3088546"/>
            <a:ext cx="67953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83"/>
          <p:cNvCxnSpPr/>
          <p:nvPr/>
        </p:nvCxnSpPr>
        <p:spPr>
          <a:xfrm>
            <a:off x="9118655" y="4450682"/>
            <a:ext cx="9525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071697" y="2485622"/>
            <a:ext cx="1021602" cy="58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Train</a:t>
            </a:r>
          </a:p>
          <a:p>
            <a:pPr algn="ctr"/>
            <a:r>
              <a:rPr lang="en-US" sz="1600" dirty="0"/>
              <a:t>Error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00922" y="3818261"/>
            <a:ext cx="1177841" cy="58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Validation</a:t>
            </a:r>
          </a:p>
          <a:p>
            <a:pPr algn="ctr"/>
            <a:r>
              <a:rPr lang="en-US" sz="1600" dirty="0"/>
              <a:t>Error</a:t>
            </a:r>
          </a:p>
        </p:txBody>
      </p:sp>
      <p:sp>
        <p:nvSpPr>
          <p:cNvPr id="19" name="직사각형 24"/>
          <p:cNvSpPr/>
          <p:nvPr/>
        </p:nvSpPr>
        <p:spPr>
          <a:xfrm>
            <a:off x="5308774" y="2436549"/>
            <a:ext cx="1972462" cy="13255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Machine Learning Algorithm</a:t>
            </a:r>
          </a:p>
        </p:txBody>
      </p:sp>
    </p:spTree>
    <p:extLst>
      <p:ext uri="{BB962C8B-B14F-4D97-AF65-F5344CB8AC3E}">
        <p14:creationId xmlns:p14="http://schemas.microsoft.com/office/powerpoint/2010/main" val="357205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3120" y="1100915"/>
            <a:ext cx="399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k-fold Cross Validation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940156" y="2248509"/>
            <a:ext cx="8311687" cy="2776317"/>
            <a:chOff x="1351383" y="2224966"/>
            <a:chExt cx="9551104" cy="3190314"/>
          </a:xfrm>
        </p:grpSpPr>
        <p:grpSp>
          <p:nvGrpSpPr>
            <p:cNvPr id="20" name="Group 19"/>
            <p:cNvGrpSpPr/>
            <p:nvPr/>
          </p:nvGrpSpPr>
          <p:grpSpPr>
            <a:xfrm>
              <a:off x="1351383" y="2224966"/>
              <a:ext cx="9551104" cy="3190314"/>
              <a:chOff x="395536" y="1290246"/>
              <a:chExt cx="6552728" cy="1800200"/>
            </a:xfrm>
          </p:grpSpPr>
          <p:sp>
            <p:nvSpPr>
              <p:cNvPr id="22" name="직사각형 24"/>
              <p:cNvSpPr/>
              <p:nvPr/>
            </p:nvSpPr>
            <p:spPr>
              <a:xfrm>
                <a:off x="1835696" y="1290246"/>
                <a:ext cx="936104" cy="14401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25" name="직사각형 25"/>
              <p:cNvSpPr/>
              <p:nvPr/>
            </p:nvSpPr>
            <p:spPr>
              <a:xfrm>
                <a:off x="395536" y="1290246"/>
                <a:ext cx="936104" cy="1800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 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data </a:t>
                </a:r>
              </a:p>
            </p:txBody>
          </p:sp>
          <p:sp>
            <p:nvSpPr>
              <p:cNvPr id="26" name="직사각형 28"/>
              <p:cNvSpPr/>
              <p:nvPr/>
            </p:nvSpPr>
            <p:spPr>
              <a:xfrm>
                <a:off x="2879812" y="1290246"/>
                <a:ext cx="936104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27" name="직사각형 29"/>
              <p:cNvSpPr/>
              <p:nvPr/>
            </p:nvSpPr>
            <p:spPr>
              <a:xfrm>
                <a:off x="2879812" y="237036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28" name="직사각형 30"/>
              <p:cNvSpPr/>
              <p:nvPr/>
            </p:nvSpPr>
            <p:spPr>
              <a:xfrm>
                <a:off x="2879812" y="2730406"/>
                <a:ext cx="936104" cy="3600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31"/>
              <p:cNvSpPr/>
              <p:nvPr/>
            </p:nvSpPr>
            <p:spPr>
              <a:xfrm>
                <a:off x="1835696" y="273040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0" name="직사각형 33"/>
              <p:cNvSpPr/>
              <p:nvPr/>
            </p:nvSpPr>
            <p:spPr>
              <a:xfrm>
                <a:off x="3923928" y="1290246"/>
                <a:ext cx="936104" cy="720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31" name="직사각형 34"/>
              <p:cNvSpPr/>
              <p:nvPr/>
            </p:nvSpPr>
            <p:spPr>
              <a:xfrm>
                <a:off x="3923928" y="201032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2" name="직사각형 35"/>
              <p:cNvSpPr/>
              <p:nvPr/>
            </p:nvSpPr>
            <p:spPr>
              <a:xfrm>
                <a:off x="3923928" y="2370366"/>
                <a:ext cx="936104" cy="720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7"/>
              <p:cNvSpPr/>
              <p:nvPr/>
            </p:nvSpPr>
            <p:spPr>
              <a:xfrm>
                <a:off x="4968044" y="1290246"/>
                <a:ext cx="936104" cy="3600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8"/>
              <p:cNvSpPr/>
              <p:nvPr/>
            </p:nvSpPr>
            <p:spPr>
              <a:xfrm>
                <a:off x="4968044" y="165028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5" name="직사각형 41"/>
              <p:cNvSpPr/>
              <p:nvPr/>
            </p:nvSpPr>
            <p:spPr>
              <a:xfrm>
                <a:off x="4968044" y="2010326"/>
                <a:ext cx="936104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36" name="직사각형 42"/>
              <p:cNvSpPr/>
              <p:nvPr/>
            </p:nvSpPr>
            <p:spPr>
              <a:xfrm>
                <a:off x="6012160" y="129024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7" name="직사각형 46"/>
              <p:cNvSpPr/>
              <p:nvPr/>
            </p:nvSpPr>
            <p:spPr>
              <a:xfrm>
                <a:off x="6012160" y="1650286"/>
                <a:ext cx="936104" cy="14401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</p:grpSp>
        <p:cxnSp>
          <p:nvCxnSpPr>
            <p:cNvPr id="38" name="직선 화살표 연결선 83"/>
            <p:cNvCxnSpPr/>
            <p:nvPr/>
          </p:nvCxnSpPr>
          <p:spPr>
            <a:xfrm>
              <a:off x="2715826" y="3886280"/>
              <a:ext cx="7347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5828450" y="1879177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 =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120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3120" y="1100915"/>
            <a:ext cx="399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k-fold Cross Validation</a:t>
            </a:r>
          </a:p>
        </p:txBody>
      </p:sp>
      <p:sp>
        <p:nvSpPr>
          <p:cNvPr id="22" name="직사각형 24"/>
          <p:cNvSpPr/>
          <p:nvPr/>
        </p:nvSpPr>
        <p:spPr>
          <a:xfrm>
            <a:off x="2405135" y="2374802"/>
            <a:ext cx="1187384" cy="222105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25" name="직사각형 25"/>
          <p:cNvSpPr/>
          <p:nvPr/>
        </p:nvSpPr>
        <p:spPr>
          <a:xfrm>
            <a:off x="578391" y="2374802"/>
            <a:ext cx="1187384" cy="2776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29" name="직사각형 31"/>
          <p:cNvSpPr/>
          <p:nvPr/>
        </p:nvSpPr>
        <p:spPr>
          <a:xfrm>
            <a:off x="2405135" y="4595855"/>
            <a:ext cx="1187384" cy="555263"/>
          </a:xfrm>
          <a:prstGeom prst="rect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Validation</a:t>
            </a:r>
          </a:p>
        </p:txBody>
      </p:sp>
      <p:sp>
        <p:nvSpPr>
          <p:cNvPr id="23" name="직사각형 42">
            <a:extLst>
              <a:ext uri="{FF2B5EF4-FFF2-40B4-BE49-F238E27FC236}">
                <a16:creationId xmlns:a16="http://schemas.microsoft.com/office/drawing/2014/main" id="{FEF39F46-B67E-40EE-9BAC-92DBAF7800EA}"/>
              </a:ext>
            </a:extLst>
          </p:cNvPr>
          <p:cNvSpPr/>
          <p:nvPr/>
        </p:nvSpPr>
        <p:spPr>
          <a:xfrm>
            <a:off x="9247665" y="4595855"/>
            <a:ext cx="1187384" cy="555263"/>
          </a:xfrm>
          <a:prstGeom prst="rect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58" name="직사각형 42">
            <a:extLst>
              <a:ext uri="{FF2B5EF4-FFF2-40B4-BE49-F238E27FC236}">
                <a16:creationId xmlns:a16="http://schemas.microsoft.com/office/drawing/2014/main" id="{1380B680-A657-4D0C-B989-5064B4721620}"/>
              </a:ext>
            </a:extLst>
          </p:cNvPr>
          <p:cNvSpPr/>
          <p:nvPr/>
        </p:nvSpPr>
        <p:spPr>
          <a:xfrm>
            <a:off x="10650024" y="4595855"/>
            <a:ext cx="1187384" cy="555263"/>
          </a:xfrm>
          <a:prstGeom prst="rect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Score</a:t>
            </a:r>
          </a:p>
        </p:txBody>
      </p:sp>
      <p:cxnSp>
        <p:nvCxnSpPr>
          <p:cNvPr id="38" name="직선 화살표 연결선 83"/>
          <p:cNvCxnSpPr/>
          <p:nvPr/>
        </p:nvCxnSpPr>
        <p:spPr>
          <a:xfrm>
            <a:off x="1765774" y="3820533"/>
            <a:ext cx="63936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828450" y="1879177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 = 5</a:t>
            </a:r>
            <a:endParaRPr lang="en-US" dirty="0"/>
          </a:p>
        </p:txBody>
      </p:sp>
      <p:cxnSp>
        <p:nvCxnSpPr>
          <p:cNvPr id="71" name="직선 화살표 연결선 83">
            <a:extLst>
              <a:ext uri="{FF2B5EF4-FFF2-40B4-BE49-F238E27FC236}">
                <a16:creationId xmlns:a16="http://schemas.microsoft.com/office/drawing/2014/main" id="{69343EB7-4AAE-4262-B875-0549C7741F89}"/>
              </a:ext>
            </a:extLst>
          </p:cNvPr>
          <p:cNvCxnSpPr>
            <a:cxnSpLocks/>
            <a:stCxn id="29" idx="3"/>
            <a:endCxn id="75" idx="1"/>
          </p:cNvCxnSpPr>
          <p:nvPr/>
        </p:nvCxnSpPr>
        <p:spPr>
          <a:xfrm flipV="1">
            <a:off x="3592519" y="4873486"/>
            <a:ext cx="171335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83">
            <a:extLst>
              <a:ext uri="{FF2B5EF4-FFF2-40B4-BE49-F238E27FC236}">
                <a16:creationId xmlns:a16="http://schemas.microsoft.com/office/drawing/2014/main" id="{EA295A74-6F5F-41E1-BF20-F2E9F077E637}"/>
              </a:ext>
            </a:extLst>
          </p:cNvPr>
          <p:cNvCxnSpPr>
            <a:cxnSpLocks/>
            <a:stCxn id="75" idx="3"/>
            <a:endCxn id="23" idx="1"/>
          </p:cNvCxnSpPr>
          <p:nvPr/>
        </p:nvCxnSpPr>
        <p:spPr>
          <a:xfrm>
            <a:off x="7278333" y="4873486"/>
            <a:ext cx="196933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24">
            <a:extLst>
              <a:ext uri="{FF2B5EF4-FFF2-40B4-BE49-F238E27FC236}">
                <a16:creationId xmlns:a16="http://schemas.microsoft.com/office/drawing/2014/main" id="{7F29B1F6-AE30-4193-A875-08F152146CF1}"/>
              </a:ext>
            </a:extLst>
          </p:cNvPr>
          <p:cNvSpPr/>
          <p:nvPr/>
        </p:nvSpPr>
        <p:spPr>
          <a:xfrm>
            <a:off x="5305871" y="4210720"/>
            <a:ext cx="1972462" cy="13255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Machine Learning Algorithm</a:t>
            </a:r>
          </a:p>
        </p:txBody>
      </p:sp>
      <p:cxnSp>
        <p:nvCxnSpPr>
          <p:cNvPr id="76" name="Elbow Connector 12">
            <a:extLst>
              <a:ext uri="{FF2B5EF4-FFF2-40B4-BE49-F238E27FC236}">
                <a16:creationId xmlns:a16="http://schemas.microsoft.com/office/drawing/2014/main" id="{CE49027D-7BA7-4664-A125-99951FEEAF6E}"/>
              </a:ext>
            </a:extLst>
          </p:cNvPr>
          <p:cNvCxnSpPr>
            <a:cxnSpLocks/>
            <a:stCxn id="22" idx="3"/>
            <a:endCxn id="75" idx="0"/>
          </p:cNvCxnSpPr>
          <p:nvPr/>
        </p:nvCxnSpPr>
        <p:spPr>
          <a:xfrm>
            <a:off x="3592519" y="3485329"/>
            <a:ext cx="2699583" cy="725391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0726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3120" y="1100915"/>
            <a:ext cx="399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k-fold Cross Validation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78391" y="2374797"/>
            <a:ext cx="11259017" cy="2776321"/>
            <a:chOff x="395536" y="1290243"/>
            <a:chExt cx="8876330" cy="1800203"/>
          </a:xfrm>
        </p:grpSpPr>
        <p:sp>
          <p:nvSpPr>
            <p:cNvPr id="22" name="직사각형 24"/>
            <p:cNvSpPr/>
            <p:nvPr/>
          </p:nvSpPr>
          <p:spPr>
            <a:xfrm>
              <a:off x="1835696" y="1290246"/>
              <a:ext cx="936104" cy="144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set</a:t>
              </a:r>
            </a:p>
          </p:txBody>
        </p:sp>
        <p:sp>
          <p:nvSpPr>
            <p:cNvPr id="25" name="직사각형 25"/>
            <p:cNvSpPr/>
            <p:nvPr/>
          </p:nvSpPr>
          <p:spPr>
            <a:xfrm>
              <a:off x="395536" y="1290246"/>
              <a:ext cx="936104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data </a:t>
              </a:r>
            </a:p>
          </p:txBody>
        </p:sp>
        <p:sp>
          <p:nvSpPr>
            <p:cNvPr id="26" name="직사각형 28"/>
            <p:cNvSpPr/>
            <p:nvPr/>
          </p:nvSpPr>
          <p:spPr>
            <a:xfrm>
              <a:off x="2879812" y="1290246"/>
              <a:ext cx="936104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set</a:t>
              </a:r>
            </a:p>
          </p:txBody>
        </p:sp>
        <p:sp>
          <p:nvSpPr>
            <p:cNvPr id="27" name="직사각형 29"/>
            <p:cNvSpPr/>
            <p:nvPr/>
          </p:nvSpPr>
          <p:spPr>
            <a:xfrm>
              <a:off x="2879812" y="2370366"/>
              <a:ext cx="936104" cy="360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Validation</a:t>
              </a:r>
            </a:p>
          </p:txBody>
        </p:sp>
        <p:sp>
          <p:nvSpPr>
            <p:cNvPr id="28" name="직사각형 30"/>
            <p:cNvSpPr/>
            <p:nvPr/>
          </p:nvSpPr>
          <p:spPr>
            <a:xfrm>
              <a:off x="2879812" y="2730406"/>
              <a:ext cx="93610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31"/>
            <p:cNvSpPr/>
            <p:nvPr/>
          </p:nvSpPr>
          <p:spPr>
            <a:xfrm>
              <a:off x="1835696" y="2730406"/>
              <a:ext cx="936104" cy="360040"/>
            </a:xfrm>
            <a:prstGeom prst="rect">
              <a:avLst/>
            </a:prstGeom>
            <a:solidFill>
              <a:srgbClr val="FF000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Validation</a:t>
              </a:r>
            </a:p>
          </p:txBody>
        </p:sp>
        <p:sp>
          <p:nvSpPr>
            <p:cNvPr id="30" name="직사각형 33"/>
            <p:cNvSpPr/>
            <p:nvPr/>
          </p:nvSpPr>
          <p:spPr>
            <a:xfrm>
              <a:off x="3923928" y="1290246"/>
              <a:ext cx="936104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set</a:t>
              </a:r>
            </a:p>
          </p:txBody>
        </p:sp>
        <p:sp>
          <p:nvSpPr>
            <p:cNvPr id="31" name="직사각형 34"/>
            <p:cNvSpPr/>
            <p:nvPr/>
          </p:nvSpPr>
          <p:spPr>
            <a:xfrm>
              <a:off x="3923928" y="2010326"/>
              <a:ext cx="936104" cy="3600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Validation</a:t>
              </a:r>
            </a:p>
          </p:txBody>
        </p:sp>
        <p:sp>
          <p:nvSpPr>
            <p:cNvPr id="32" name="직사각형 35"/>
            <p:cNvSpPr/>
            <p:nvPr/>
          </p:nvSpPr>
          <p:spPr>
            <a:xfrm>
              <a:off x="3923928" y="2370366"/>
              <a:ext cx="936104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7"/>
            <p:cNvSpPr/>
            <p:nvPr/>
          </p:nvSpPr>
          <p:spPr>
            <a:xfrm>
              <a:off x="4968044" y="1290246"/>
              <a:ext cx="93610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8"/>
            <p:cNvSpPr/>
            <p:nvPr/>
          </p:nvSpPr>
          <p:spPr>
            <a:xfrm>
              <a:off x="4968044" y="1650286"/>
              <a:ext cx="936104" cy="3600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Validation</a:t>
              </a:r>
            </a:p>
          </p:txBody>
        </p:sp>
        <p:sp>
          <p:nvSpPr>
            <p:cNvPr id="35" name="직사각형 41"/>
            <p:cNvSpPr/>
            <p:nvPr/>
          </p:nvSpPr>
          <p:spPr>
            <a:xfrm>
              <a:off x="4968044" y="2010326"/>
              <a:ext cx="936104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set</a:t>
              </a:r>
            </a:p>
          </p:txBody>
        </p:sp>
        <p:sp>
          <p:nvSpPr>
            <p:cNvPr id="36" name="직사각형 42"/>
            <p:cNvSpPr/>
            <p:nvPr/>
          </p:nvSpPr>
          <p:spPr>
            <a:xfrm>
              <a:off x="6012160" y="1290246"/>
              <a:ext cx="936104" cy="3600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Validation</a:t>
              </a:r>
            </a:p>
          </p:txBody>
        </p:sp>
        <p:sp>
          <p:nvSpPr>
            <p:cNvPr id="37" name="직사각형 46"/>
            <p:cNvSpPr/>
            <p:nvPr/>
          </p:nvSpPr>
          <p:spPr>
            <a:xfrm>
              <a:off x="6012160" y="1650286"/>
              <a:ext cx="936104" cy="144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set</a:t>
              </a:r>
            </a:p>
          </p:txBody>
        </p:sp>
        <p:sp>
          <p:nvSpPr>
            <p:cNvPr id="23" name="직사각형 42">
              <a:extLst>
                <a:ext uri="{FF2B5EF4-FFF2-40B4-BE49-F238E27FC236}">
                  <a16:creationId xmlns:a16="http://schemas.microsoft.com/office/drawing/2014/main" id="{FEF39F46-B67E-40EE-9BAC-92DBAF7800EA}"/>
                </a:ext>
              </a:extLst>
            </p:cNvPr>
            <p:cNvSpPr/>
            <p:nvPr/>
          </p:nvSpPr>
          <p:spPr>
            <a:xfrm>
              <a:off x="7230177" y="2730406"/>
              <a:ext cx="936104" cy="360040"/>
            </a:xfrm>
            <a:prstGeom prst="rect">
              <a:avLst/>
            </a:prstGeom>
            <a:solidFill>
              <a:srgbClr val="FF000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58" name="직사각형 42">
              <a:extLst>
                <a:ext uri="{FF2B5EF4-FFF2-40B4-BE49-F238E27FC236}">
                  <a16:creationId xmlns:a16="http://schemas.microsoft.com/office/drawing/2014/main" id="{1380B680-A657-4D0C-B989-5064B4721620}"/>
                </a:ext>
              </a:extLst>
            </p:cNvPr>
            <p:cNvSpPr/>
            <p:nvPr/>
          </p:nvSpPr>
          <p:spPr>
            <a:xfrm>
              <a:off x="8335762" y="2730406"/>
              <a:ext cx="936104" cy="360040"/>
            </a:xfrm>
            <a:prstGeom prst="rect">
              <a:avLst/>
            </a:prstGeom>
            <a:solidFill>
              <a:srgbClr val="FF000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Score</a:t>
              </a:r>
            </a:p>
          </p:txBody>
        </p:sp>
        <p:sp>
          <p:nvSpPr>
            <p:cNvPr id="59" name="직사각형 42">
              <a:extLst>
                <a:ext uri="{FF2B5EF4-FFF2-40B4-BE49-F238E27FC236}">
                  <a16:creationId xmlns:a16="http://schemas.microsoft.com/office/drawing/2014/main" id="{3984E846-039E-4283-AB49-429A4CC248A8}"/>
                </a:ext>
              </a:extLst>
            </p:cNvPr>
            <p:cNvSpPr/>
            <p:nvPr/>
          </p:nvSpPr>
          <p:spPr>
            <a:xfrm>
              <a:off x="7230177" y="2370366"/>
              <a:ext cx="936104" cy="360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60" name="직사각형 42">
              <a:extLst>
                <a:ext uri="{FF2B5EF4-FFF2-40B4-BE49-F238E27FC236}">
                  <a16:creationId xmlns:a16="http://schemas.microsoft.com/office/drawing/2014/main" id="{E360DECD-5967-4FE3-8AF4-0EC7FEEBFB7D}"/>
                </a:ext>
              </a:extLst>
            </p:cNvPr>
            <p:cNvSpPr/>
            <p:nvPr/>
          </p:nvSpPr>
          <p:spPr>
            <a:xfrm>
              <a:off x="8335762" y="2370366"/>
              <a:ext cx="936104" cy="360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Score</a:t>
              </a:r>
            </a:p>
          </p:txBody>
        </p:sp>
        <p:sp>
          <p:nvSpPr>
            <p:cNvPr id="61" name="직사각형 42">
              <a:extLst>
                <a:ext uri="{FF2B5EF4-FFF2-40B4-BE49-F238E27FC236}">
                  <a16:creationId xmlns:a16="http://schemas.microsoft.com/office/drawing/2014/main" id="{631BB7DF-4643-45AB-88B4-F3C4DF276692}"/>
                </a:ext>
              </a:extLst>
            </p:cNvPr>
            <p:cNvSpPr/>
            <p:nvPr/>
          </p:nvSpPr>
          <p:spPr>
            <a:xfrm>
              <a:off x="7230177" y="2010325"/>
              <a:ext cx="936104" cy="3600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62" name="직사각형 42">
              <a:extLst>
                <a:ext uri="{FF2B5EF4-FFF2-40B4-BE49-F238E27FC236}">
                  <a16:creationId xmlns:a16="http://schemas.microsoft.com/office/drawing/2014/main" id="{A620ABA0-19E0-424A-9782-C713E446F567}"/>
                </a:ext>
              </a:extLst>
            </p:cNvPr>
            <p:cNvSpPr/>
            <p:nvPr/>
          </p:nvSpPr>
          <p:spPr>
            <a:xfrm>
              <a:off x="8335762" y="2010325"/>
              <a:ext cx="936104" cy="3600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Score</a:t>
              </a:r>
            </a:p>
          </p:txBody>
        </p:sp>
        <p:sp>
          <p:nvSpPr>
            <p:cNvPr id="67" name="직사각형 42">
              <a:extLst>
                <a:ext uri="{FF2B5EF4-FFF2-40B4-BE49-F238E27FC236}">
                  <a16:creationId xmlns:a16="http://schemas.microsoft.com/office/drawing/2014/main" id="{0DCA80B1-77D1-407F-9077-541C7DCD6DE3}"/>
                </a:ext>
              </a:extLst>
            </p:cNvPr>
            <p:cNvSpPr/>
            <p:nvPr/>
          </p:nvSpPr>
          <p:spPr>
            <a:xfrm>
              <a:off x="7230177" y="1650284"/>
              <a:ext cx="936104" cy="3600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68" name="직사각형 42">
              <a:extLst>
                <a:ext uri="{FF2B5EF4-FFF2-40B4-BE49-F238E27FC236}">
                  <a16:creationId xmlns:a16="http://schemas.microsoft.com/office/drawing/2014/main" id="{D00C1E3A-CDEF-4A56-B2E1-D027ED2A3BC1}"/>
                </a:ext>
              </a:extLst>
            </p:cNvPr>
            <p:cNvSpPr/>
            <p:nvPr/>
          </p:nvSpPr>
          <p:spPr>
            <a:xfrm>
              <a:off x="8335762" y="1650284"/>
              <a:ext cx="936104" cy="3600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Score</a:t>
              </a:r>
            </a:p>
          </p:txBody>
        </p:sp>
        <p:sp>
          <p:nvSpPr>
            <p:cNvPr id="69" name="직사각형 42">
              <a:extLst>
                <a:ext uri="{FF2B5EF4-FFF2-40B4-BE49-F238E27FC236}">
                  <a16:creationId xmlns:a16="http://schemas.microsoft.com/office/drawing/2014/main" id="{032F58C1-1BDE-4857-9CA1-3E00FFEFC980}"/>
                </a:ext>
              </a:extLst>
            </p:cNvPr>
            <p:cNvSpPr/>
            <p:nvPr/>
          </p:nvSpPr>
          <p:spPr>
            <a:xfrm>
              <a:off x="7230177" y="1290243"/>
              <a:ext cx="936104" cy="3600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70" name="직사각형 42">
              <a:extLst>
                <a:ext uri="{FF2B5EF4-FFF2-40B4-BE49-F238E27FC236}">
                  <a16:creationId xmlns:a16="http://schemas.microsoft.com/office/drawing/2014/main" id="{B9D64097-DADF-4376-B063-DC7B36D5DCCE}"/>
                </a:ext>
              </a:extLst>
            </p:cNvPr>
            <p:cNvSpPr/>
            <p:nvPr/>
          </p:nvSpPr>
          <p:spPr>
            <a:xfrm>
              <a:off x="8335762" y="1290243"/>
              <a:ext cx="936104" cy="3600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Score</a:t>
              </a:r>
            </a:p>
          </p:txBody>
        </p:sp>
      </p:grpSp>
      <p:cxnSp>
        <p:nvCxnSpPr>
          <p:cNvPr id="38" name="직선 화살표 연결선 83"/>
          <p:cNvCxnSpPr/>
          <p:nvPr/>
        </p:nvCxnSpPr>
        <p:spPr>
          <a:xfrm>
            <a:off x="1765774" y="3820533"/>
            <a:ext cx="63936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828450" y="1879177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 = 5</a:t>
            </a:r>
            <a:endParaRPr lang="en-US" dirty="0"/>
          </a:p>
        </p:txBody>
      </p:sp>
      <p:cxnSp>
        <p:nvCxnSpPr>
          <p:cNvPr id="39" name="직선 화살표 연결선 83">
            <a:extLst>
              <a:ext uri="{FF2B5EF4-FFF2-40B4-BE49-F238E27FC236}">
                <a16:creationId xmlns:a16="http://schemas.microsoft.com/office/drawing/2014/main" id="{D9215938-C51E-49CA-8D13-D3258C237110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8890078" y="3762959"/>
            <a:ext cx="35758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1A6238B5-FB80-4474-95CD-C449D828311B}"/>
              </a:ext>
            </a:extLst>
          </p:cNvPr>
          <p:cNvSpPr/>
          <p:nvPr/>
        </p:nvSpPr>
        <p:spPr>
          <a:xfrm>
            <a:off x="10318459" y="5394121"/>
            <a:ext cx="446061" cy="201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48198-14E7-4CD5-A839-1B89B7C8CC49}"/>
              </a:ext>
            </a:extLst>
          </p:cNvPr>
          <p:cNvSpPr txBox="1"/>
          <p:nvPr/>
        </p:nvSpPr>
        <p:spPr>
          <a:xfrm>
            <a:off x="9778542" y="5626219"/>
            <a:ext cx="197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Estimate Model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140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720" y="1812544"/>
            <a:ext cx="6309360" cy="361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9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5806" y="2101427"/>
            <a:ext cx="4844973" cy="632837"/>
          </a:xfrm>
        </p:spPr>
        <p:txBody>
          <a:bodyPr/>
          <a:lstStyle/>
          <a:p>
            <a:r>
              <a:rPr lang="en-US" sz="2000" dirty="0"/>
              <a:t>Mini-batch Gradient Descent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78" y="1095056"/>
            <a:ext cx="3686584" cy="672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393" y="1199881"/>
            <a:ext cx="4219032" cy="43373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972584" y="2689051"/>
          <a:ext cx="10352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46">
                  <a:extLst>
                    <a:ext uri="{9D8B030D-6E8A-4147-A177-3AD203B41FA5}">
                      <a16:colId xmlns:a16="http://schemas.microsoft.com/office/drawing/2014/main" val="3597380949"/>
                    </a:ext>
                  </a:extLst>
                </a:gridCol>
                <a:gridCol w="517646">
                  <a:extLst>
                    <a:ext uri="{9D8B030D-6E8A-4147-A177-3AD203B41FA5}">
                      <a16:colId xmlns:a16="http://schemas.microsoft.com/office/drawing/2014/main" val="75382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4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0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5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9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8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0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66396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1138370" y="2101109"/>
            <a:ext cx="4565248" cy="633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Batch Gradient Descent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09896" y="2101109"/>
            <a:ext cx="5341724" cy="896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Stochastic Gradient Descent</a:t>
            </a:r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370064" y="2689051"/>
          <a:ext cx="10352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46">
                  <a:extLst>
                    <a:ext uri="{9D8B030D-6E8A-4147-A177-3AD203B41FA5}">
                      <a16:colId xmlns:a16="http://schemas.microsoft.com/office/drawing/2014/main" val="3597380949"/>
                    </a:ext>
                  </a:extLst>
                </a:gridCol>
                <a:gridCol w="517646">
                  <a:extLst>
                    <a:ext uri="{9D8B030D-6E8A-4147-A177-3AD203B41FA5}">
                      <a16:colId xmlns:a16="http://schemas.microsoft.com/office/drawing/2014/main" val="75382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4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0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5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9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8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0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6639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133974" y="2689051"/>
          <a:ext cx="10352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46">
                  <a:extLst>
                    <a:ext uri="{9D8B030D-6E8A-4147-A177-3AD203B41FA5}">
                      <a16:colId xmlns:a16="http://schemas.microsoft.com/office/drawing/2014/main" val="3597380949"/>
                    </a:ext>
                  </a:extLst>
                </a:gridCol>
                <a:gridCol w="517646">
                  <a:extLst>
                    <a:ext uri="{9D8B030D-6E8A-4147-A177-3AD203B41FA5}">
                      <a16:colId xmlns:a16="http://schemas.microsoft.com/office/drawing/2014/main" val="75382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4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0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5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9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8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0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6639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370064" y="3465292"/>
            <a:ext cx="1035292" cy="336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72584" y="3061187"/>
            <a:ext cx="1035292" cy="3336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33974" y="3429652"/>
            <a:ext cx="1035292" cy="1136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0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7074</TotalTime>
  <Words>2405</Words>
  <Application>Microsoft Office PowerPoint</Application>
  <PresentationFormat>Widescreen</PresentationFormat>
  <Paragraphs>914</Paragraphs>
  <Slides>78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HY견고딕</vt:lpstr>
      <vt:lpstr>맑은 고딕</vt:lpstr>
      <vt:lpstr>Arial</vt:lpstr>
      <vt:lpstr>Calibri</vt:lpstr>
      <vt:lpstr>Cambria Math</vt:lpstr>
      <vt:lpstr>Georgia</vt:lpstr>
      <vt:lpstr>Times New Roman</vt:lpstr>
      <vt:lpstr>Wingdings</vt:lpstr>
      <vt:lpstr>Office Theme</vt:lpstr>
      <vt:lpstr>Machine Learning with Scikit-Learn and TensorFlow (자원탐사 융합해석을 위한 파이썬 라이브러리를 활용한 머신러닝)</vt:lpstr>
      <vt:lpstr>PowerPoint Presentation</vt:lpstr>
      <vt:lpstr>교육 시간표</vt:lpstr>
      <vt:lpstr>3. Linear/Logistic Regression</vt:lpstr>
      <vt:lpstr>Linear Regression</vt:lpstr>
      <vt:lpstr>Gradient Descent</vt:lpstr>
      <vt:lpstr>Learning Rate</vt:lpstr>
      <vt:lpstr>Gradient Descent</vt:lpstr>
      <vt:lpstr>Types of Gradient Descent</vt:lpstr>
      <vt:lpstr>Types of Gradient Descent</vt:lpstr>
      <vt:lpstr>Linear Regression</vt:lpstr>
      <vt:lpstr>Linear Regression</vt:lpstr>
      <vt:lpstr>Linear Regression</vt:lpstr>
      <vt:lpstr>Linear Regression</vt:lpstr>
      <vt:lpstr>Underfitting &amp; Overfitting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Supervised Learning Workflow</vt:lpstr>
      <vt:lpstr>Cross-Validation</vt:lpstr>
      <vt:lpstr>Cross-Validation</vt:lpstr>
      <vt:lpstr>Cross-Validation</vt:lpstr>
      <vt:lpstr>Cross-Validation</vt:lpstr>
      <vt:lpstr>Underfitting and Overfitting</vt:lpstr>
      <vt:lpstr>Underfitting and Overfitting</vt:lpstr>
      <vt:lpstr>Regularization</vt:lpstr>
      <vt:lpstr>Logistic Regression</vt:lpstr>
      <vt:lpstr>Logistic Regression</vt:lpstr>
      <vt:lpstr>Logistic Regression</vt:lpstr>
      <vt:lpstr>Logistic Regression</vt:lpstr>
      <vt:lpstr>Logistic Regression</vt:lpstr>
      <vt:lpstr>Lasso vs. Ridge</vt:lpstr>
      <vt:lpstr>Lasso vs. Ridge</vt:lpstr>
      <vt:lpstr>4. Support Vector Machines</vt:lpstr>
      <vt:lpstr>Support Vector Machine (SVM)</vt:lpstr>
      <vt:lpstr>Support Vector Machine (SVM)</vt:lpstr>
      <vt:lpstr>Support Vector Machine (SVM)</vt:lpstr>
      <vt:lpstr>Support Vector Machine (SVM)</vt:lpstr>
      <vt:lpstr>Support Vector Machine (SVM)</vt:lpstr>
      <vt:lpstr>Support Vector Machine (SVM)</vt:lpstr>
      <vt:lpstr>Maximizing the margin (aka street width)</vt:lpstr>
      <vt:lpstr>Maximizing the margin (aka street width)</vt:lpstr>
      <vt:lpstr>Margin Violations</vt:lpstr>
      <vt:lpstr>Margin Violations</vt:lpstr>
      <vt:lpstr>Margin Violations</vt:lpstr>
      <vt:lpstr>Maximizing the margin (aka street width)</vt:lpstr>
      <vt:lpstr>Maximizing the margin (aka street width)</vt:lpstr>
      <vt:lpstr>Maximizing the margin (aka street width)</vt:lpstr>
      <vt:lpstr>Maximizing the margin (aka street width)</vt:lpstr>
      <vt:lpstr>Maximizing the margin (aka street width)</vt:lpstr>
      <vt:lpstr>Nonlinear SVM Classification</vt:lpstr>
      <vt:lpstr>Nonlinear SVM Classification</vt:lpstr>
      <vt:lpstr>Nonlinear SVM Classification</vt:lpstr>
      <vt:lpstr>Nonlinear SVM Classification</vt:lpstr>
      <vt:lpstr>Nonlinear SVM Classification</vt:lpstr>
      <vt:lpstr>Kernel Trick</vt:lpstr>
      <vt:lpstr>Kernel Trick</vt:lpstr>
      <vt:lpstr>SVM Regression</vt:lpstr>
      <vt:lpstr>SVM Regression</vt:lpstr>
      <vt:lpstr>5. Model Evaluation</vt:lpstr>
      <vt:lpstr>Regression vs. Classification</vt:lpstr>
      <vt:lpstr>Performance Measure</vt:lpstr>
      <vt:lpstr>Confusion Matrix</vt:lpstr>
      <vt:lpstr>Confusion Matrix</vt:lpstr>
      <vt:lpstr>Confusion Matrix</vt:lpstr>
      <vt:lpstr>Confusion Matrix Example</vt:lpstr>
      <vt:lpstr>Precision vs. Recall</vt:lpstr>
      <vt:lpstr>Precision vs. Recall</vt:lpstr>
      <vt:lpstr>Precision/Recall Tradeoff</vt:lpstr>
      <vt:lpstr>Precision vs. Recall</vt:lpstr>
      <vt:lpstr>The ROC Curve</vt:lpstr>
      <vt:lpstr>Single Validation</vt:lpstr>
      <vt:lpstr>k-fold Cross Validation</vt:lpstr>
      <vt:lpstr>k-fold Cross Validation</vt:lpstr>
      <vt:lpstr>k-fold Cross 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Daeung</dc:creator>
  <cp:lastModifiedBy>Daeung</cp:lastModifiedBy>
  <cp:revision>168</cp:revision>
  <dcterms:created xsi:type="dcterms:W3CDTF">2018-01-01T15:52:30Z</dcterms:created>
  <dcterms:modified xsi:type="dcterms:W3CDTF">2018-02-19T17:01:42Z</dcterms:modified>
</cp:coreProperties>
</file>